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9" r:id="rId3"/>
    <p:sldId id="260" r:id="rId4"/>
    <p:sldId id="262" r:id="rId5"/>
    <p:sldId id="261" r:id="rId6"/>
    <p:sldId id="263" r:id="rId7"/>
    <p:sldId id="264" r:id="rId8"/>
    <p:sldId id="267" r:id="rId9"/>
    <p:sldId id="268" r:id="rId10"/>
    <p:sldId id="266" r:id="rId11"/>
    <p:sldId id="265" r:id="rId12"/>
    <p:sldId id="269" r:id="rId13"/>
    <p:sldId id="270" r:id="rId14"/>
    <p:sldId id="272" r:id="rId15"/>
    <p:sldId id="271" r:id="rId16"/>
    <p:sldId id="258" r:id="rId17"/>
  </p:sldIdLst>
  <p:sldSz cx="9144000" cy="5143500" type="screen16x9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644" autoAdjust="0"/>
  </p:normalViewPr>
  <p:slideViewPr>
    <p:cSldViewPr>
      <p:cViewPr varScale="1">
        <p:scale>
          <a:sx n="137" d="100"/>
          <a:sy n="137" d="100"/>
        </p:scale>
        <p:origin x="-612" y="-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AC36E3-443B-4A17-9476-559DA7A8C045}" type="datetimeFigureOut">
              <a:rPr lang="hr-HR" smtClean="0"/>
              <a:pPr/>
              <a:t>1.3.2021.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A797F2-3AA6-4F8B-9EB2-F7E745268D6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949712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https://ec.europa.eu/eurostat/statistics-explained/index.php?title=Migration_and_migrant_population_statistics/hr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A797F2-3AA6-4F8B-9EB2-F7E745268D64}" type="slidenum">
              <a:rPr lang="hr-HR" smtClean="0"/>
              <a:pPr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1410590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A797F2-3AA6-4F8B-9EB2-F7E745268D64}" type="slidenum">
              <a:rPr lang="hr-HR" smtClean="0"/>
              <a:pPr/>
              <a:t>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2404316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https://www.europarl.europa.eu/news/hr/headlines/world/20200624STO81906/zasto-ljudi-migriraju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A797F2-3AA6-4F8B-9EB2-F7E745268D64}" type="slidenum">
              <a:rPr lang="hr-HR" smtClean="0"/>
              <a:pPr/>
              <a:t>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7516775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https://www.dw.com/hr/migranti-u-njema%C4%8Dkoj-ne-smije-se-ponoviti-2015/a-52680458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A797F2-3AA6-4F8B-9EB2-F7E745268D64}" type="slidenum">
              <a:rPr lang="hr-HR" smtClean="0"/>
              <a:pPr/>
              <a:t>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8709436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https://lider.media/aktualno/vise-od-petine-stanovnika-njemacke-prvi-ili-drugi-narastaj-imigranata-35775 </a:t>
            </a:r>
          </a:p>
          <a:p>
            <a:r>
              <a:rPr lang="hr-HR" dirty="0" smtClean="0"/>
              <a:t>https://data.worldbank.org/indicator/SM.POP.TOTL.ZS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A797F2-3AA6-4F8B-9EB2-F7E745268D64}" type="slidenum">
              <a:rPr lang="hr-HR" smtClean="0"/>
              <a:pPr/>
              <a:t>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2922901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dirty="0" smtClean="0"/>
              <a:t>Izvor fotografije: http://www.pakwheels.com/forums/non-wheels-discussions/183165-shanghai-china-1990-vs-2010-a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dirty="0" smtClean="0"/>
              <a:t>https://geografija.hr/milijarda-ljudi-zivi-u-slamovima/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dirty="0" smtClean="0"/>
              <a:t>https://www.dw.com/hr/zaboravljena-djeca-velikih-gradova/a-15775158</a:t>
            </a:r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A797F2-3AA6-4F8B-9EB2-F7E745268D64}" type="slidenum">
              <a:rPr lang="hr-HR" smtClean="0"/>
              <a:pPr/>
              <a:t>10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9397185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http://www.rodoslovlje.hr/savjeti/ellis-island</a:t>
            </a:r>
          </a:p>
          <a:p>
            <a:r>
              <a:rPr lang="hr-HR" dirty="0" smtClean="0"/>
              <a:t>https://slobodnadalmacija.hr/mozaik/zivot/otok-pokraj-manhattana-otkriva-tajnu-dolaska-dalmatinaca-u-ameriku-172606</a:t>
            </a:r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A797F2-3AA6-4F8B-9EB2-F7E745268D64}" type="slidenum">
              <a:rPr lang="hr-HR" smtClean="0"/>
              <a:pPr/>
              <a:t>11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4525395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1.3.2021.</a:t>
            </a:fld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700290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1550"/>
            <a:ext cx="8229600" cy="71323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3637"/>
            <a:ext cx="8229600" cy="30309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1.3.2021.</a:t>
            </a:fld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524724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1.3.2021.</a:t>
            </a:fld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223830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1.3.2021.</a:t>
            </a:fld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290874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1.3.2021.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153754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1.3.2021.</a:t>
            </a:fld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087610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07904" y="4809861"/>
            <a:ext cx="1728192" cy="33363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65547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65395"/>
            <a:ext cx="8229600" cy="30292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DADFE-F8E7-40E7-808B-234CA2FB8044}" type="datetimeFigureOut">
              <a:rPr lang="hr-HR" smtClean="0"/>
              <a:pPr/>
              <a:t>1.3.2021.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978543-5F56-45BB-BC09-25B1832FEAFE}" type="slidenum">
              <a:rPr lang="hr-HR" smtClean="0"/>
              <a:pPr/>
              <a:t>‹#›</a:t>
            </a:fld>
            <a:endParaRPr lang="hr-HR"/>
          </a:p>
        </p:txBody>
      </p:sp>
      <p:pic>
        <p:nvPicPr>
          <p:cNvPr id="9" name="Picture 8" descr="GEA-2.jpg"/>
          <p:cNvPicPr>
            <a:picLocks noChangeAspect="1"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0" y="0"/>
            <a:ext cx="9144000" cy="719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6529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13" Type="http://schemas.openxmlformats.org/officeDocument/2006/relationships/image" Target="../media/image13.wmf"/><Relationship Id="rId3" Type="http://schemas.openxmlformats.org/officeDocument/2006/relationships/image" Target="../media/image3.png"/><Relationship Id="rId7" Type="http://schemas.openxmlformats.org/officeDocument/2006/relationships/image" Target="../media/image7.wmf"/><Relationship Id="rId12" Type="http://schemas.openxmlformats.org/officeDocument/2006/relationships/image" Target="../media/image12.gif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gif"/><Relationship Id="rId11" Type="http://schemas.openxmlformats.org/officeDocument/2006/relationships/image" Target="../media/image11.wmf"/><Relationship Id="rId5" Type="http://schemas.openxmlformats.org/officeDocument/2006/relationships/image" Target="../media/image5.wmf"/><Relationship Id="rId15" Type="http://schemas.openxmlformats.org/officeDocument/2006/relationships/image" Target="../media/image15.gif"/><Relationship Id="rId10" Type="http://schemas.openxmlformats.org/officeDocument/2006/relationships/image" Target="../media/image10.wmf"/><Relationship Id="rId4" Type="http://schemas.openxmlformats.org/officeDocument/2006/relationships/image" Target="../media/image4.wmf"/><Relationship Id="rId9" Type="http://schemas.openxmlformats.org/officeDocument/2006/relationships/image" Target="../media/image9.png"/><Relationship Id="rId14" Type="http://schemas.openxmlformats.org/officeDocument/2006/relationships/image" Target="../media/image1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7" Type="http://schemas.openxmlformats.org/officeDocument/2006/relationships/image" Target="../media/image3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12.gif"/><Relationship Id="rId4" Type="http://schemas.openxmlformats.org/officeDocument/2006/relationships/image" Target="../media/image5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.worldbank.org/indicator/SM.POP.TOTL.ZS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Migracije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Stanovništvo i gospodarstvo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959175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6"/>
          <p:cNvSpPr>
            <a:spLocks noGrp="1"/>
          </p:cNvSpPr>
          <p:nvPr>
            <p:ph type="title"/>
          </p:nvPr>
        </p:nvSpPr>
        <p:spPr>
          <a:xfrm>
            <a:off x="62961" y="1302912"/>
            <a:ext cx="2699792" cy="2129372"/>
          </a:xfrm>
        </p:spPr>
        <p:txBody>
          <a:bodyPr>
            <a:noAutofit/>
          </a:bodyPr>
          <a:lstStyle/>
          <a:p>
            <a:r>
              <a:rPr lang="hr-HR" sz="2000" dirty="0"/>
              <a:t>Posljedica migracije </a:t>
            </a:r>
            <a:r>
              <a:rPr lang="hr-HR" sz="2000" dirty="0" smtClean="0"/>
              <a:t>- gubitak </a:t>
            </a:r>
            <a:r>
              <a:rPr lang="hr-HR" sz="2000" dirty="0"/>
              <a:t>broja stanovništva u nekom području iseljavanja, a porast broja stanovnika na nekom području </a:t>
            </a:r>
            <a:r>
              <a:rPr lang="hr-HR" sz="2000" dirty="0" smtClean="0"/>
              <a:t>useljavanja.</a:t>
            </a:r>
            <a:br>
              <a:rPr lang="hr-HR" sz="2000" dirty="0" smtClean="0"/>
            </a:br>
            <a:r>
              <a:rPr lang="hr-HR" sz="2000" dirty="0" smtClean="0"/>
              <a:t/>
            </a:r>
            <a:br>
              <a:rPr lang="hr-HR" sz="2000" dirty="0" smtClean="0"/>
            </a:br>
            <a:endParaRPr lang="hr-HR" sz="2000" dirty="0"/>
          </a:p>
        </p:txBody>
      </p:sp>
      <p:pic>
        <p:nvPicPr>
          <p:cNvPr id="9" name="Picture 6" descr="http://www.pakwheels.com/forums/attachments/non-wheels-discussions/344202d1324543854-shanghai-china-1990-vs-2010-shanghai-1990-2010-kopi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791870"/>
            <a:ext cx="6102294" cy="3968100"/>
          </a:xfrm>
          <a:prstGeom prst="rect">
            <a:avLst/>
          </a:prstGeom>
          <a:noFill/>
        </p:spPr>
      </p:pic>
      <p:pic>
        <p:nvPicPr>
          <p:cNvPr id="10" name="Picture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21942" y="784310"/>
            <a:ext cx="5490041" cy="3975258"/>
          </a:xfrm>
          <a:prstGeom prst="rect">
            <a:avLst/>
          </a:prstGeom>
        </p:spPr>
      </p:pic>
      <p:sp>
        <p:nvSpPr>
          <p:cNvPr id="11" name="Pravokutnik 10"/>
          <p:cNvSpPr/>
          <p:nvPr/>
        </p:nvSpPr>
        <p:spPr>
          <a:xfrm>
            <a:off x="211168" y="3435846"/>
            <a:ext cx="26277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>
                <a:sym typeface="Wingdings" panose="05000000000000000000" pitchFamily="2" charset="2"/>
              </a:rPr>
              <a:t> nedostatak stambenog prostora</a:t>
            </a:r>
            <a:br>
              <a:rPr lang="hr-HR" dirty="0">
                <a:sym typeface="Wingdings" panose="05000000000000000000" pitchFamily="2" charset="2"/>
              </a:rPr>
            </a:br>
            <a:r>
              <a:rPr lang="hr-HR" dirty="0">
                <a:sym typeface="Wingdings" panose="05000000000000000000" pitchFamily="2" charset="2"/>
              </a:rPr>
              <a:t> prometno zagušenje</a:t>
            </a:r>
            <a:br>
              <a:rPr lang="hr-HR" dirty="0">
                <a:sym typeface="Wingdings" panose="05000000000000000000" pitchFamily="2" charset="2"/>
              </a:rPr>
            </a:br>
            <a:r>
              <a:rPr lang="hr-HR" dirty="0">
                <a:sym typeface="Wingdings" panose="05000000000000000000" pitchFamily="2" charset="2"/>
              </a:rPr>
              <a:t> društvene napetosti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345876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5"/>
          <p:cNvSpPr>
            <a:spLocks noGrp="1"/>
          </p:cNvSpPr>
          <p:nvPr>
            <p:ph type="title"/>
          </p:nvPr>
        </p:nvSpPr>
        <p:spPr>
          <a:xfrm>
            <a:off x="107505" y="1059582"/>
            <a:ext cx="3434808" cy="1512168"/>
          </a:xfrm>
        </p:spPr>
        <p:txBody>
          <a:bodyPr>
            <a:noAutofit/>
          </a:bodyPr>
          <a:lstStyle/>
          <a:p>
            <a:r>
              <a:rPr lang="hr-HR" sz="2400" dirty="0" smtClean="0"/>
              <a:t>19. i 20. stoljeće – najveće migracije u povijesti:</a:t>
            </a:r>
            <a:br>
              <a:rPr lang="hr-HR" sz="2400" dirty="0" smtClean="0"/>
            </a:br>
            <a:r>
              <a:rPr lang="hr-HR" sz="2400" dirty="0" smtClean="0"/>
              <a:t>stanovništvo Starog svijeta seli u Novi svijet</a:t>
            </a:r>
            <a:br>
              <a:rPr lang="hr-HR" sz="2400" dirty="0" smtClean="0"/>
            </a:br>
            <a:endParaRPr lang="hr-HR" sz="2400" dirty="0"/>
          </a:p>
        </p:txBody>
      </p:sp>
      <p:pic>
        <p:nvPicPr>
          <p:cNvPr id="9" name="Rezervirano mjesto sadržaja 8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67544" y="3147814"/>
            <a:ext cx="2848206" cy="184543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 rotWithShape="1">
          <a:blip r:embed="rId4" cstate="print"/>
          <a:srcRect r="1841"/>
          <a:stretch/>
        </p:blipFill>
        <p:spPr bwMode="auto">
          <a:xfrm>
            <a:off x="3542313" y="771550"/>
            <a:ext cx="5566192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Pravokutnik 9"/>
          <p:cNvSpPr/>
          <p:nvPr/>
        </p:nvSpPr>
        <p:spPr>
          <a:xfrm>
            <a:off x="181670" y="2484933"/>
            <a:ext cx="32864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400" dirty="0">
                <a:sym typeface="Wingdings" panose="05000000000000000000" pitchFamily="2" charset="2"/>
              </a:rPr>
              <a:t> „trbuhom za kruhom”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xmlns="" val="2996579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71550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Vrste migracija</a:t>
            </a:r>
            <a:endParaRPr lang="hr-HR" dirty="0"/>
          </a:p>
        </p:txBody>
      </p:sp>
      <p:sp>
        <p:nvSpPr>
          <p:cNvPr id="4" name="Pravokutnik 3"/>
          <p:cNvSpPr/>
          <p:nvPr/>
        </p:nvSpPr>
        <p:spPr>
          <a:xfrm>
            <a:off x="1326468" y="1464280"/>
            <a:ext cx="1661356" cy="765224"/>
          </a:xfrm>
          <a:prstGeom prst="rect">
            <a:avLst/>
          </a:prstGeom>
          <a:solidFill>
            <a:srgbClr val="9BBB59"/>
          </a:solidFill>
          <a:ln w="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 smtClean="0"/>
              <a:t>Prostornom dosegu</a:t>
            </a:r>
            <a:endParaRPr lang="hr-HR" b="1" dirty="0"/>
          </a:p>
        </p:txBody>
      </p:sp>
      <p:sp>
        <p:nvSpPr>
          <p:cNvPr id="5" name="Pravokutnik 4"/>
          <p:cNvSpPr/>
          <p:nvPr/>
        </p:nvSpPr>
        <p:spPr>
          <a:xfrm>
            <a:off x="3498200" y="1464280"/>
            <a:ext cx="1661356" cy="765224"/>
          </a:xfrm>
          <a:prstGeom prst="rect">
            <a:avLst/>
          </a:prstGeom>
          <a:solidFill>
            <a:srgbClr val="9BBB59"/>
          </a:solidFill>
          <a:ln w="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Vanjske (međudržavne)</a:t>
            </a:r>
            <a:endParaRPr lang="hr-HR" dirty="0"/>
          </a:p>
        </p:txBody>
      </p:sp>
      <p:sp>
        <p:nvSpPr>
          <p:cNvPr id="6" name="Pravokutnik 5"/>
          <p:cNvSpPr/>
          <p:nvPr/>
        </p:nvSpPr>
        <p:spPr>
          <a:xfrm>
            <a:off x="5658440" y="1464280"/>
            <a:ext cx="2309428" cy="765224"/>
          </a:xfrm>
          <a:prstGeom prst="rect">
            <a:avLst/>
          </a:prstGeom>
          <a:solidFill>
            <a:srgbClr val="9BBB59"/>
          </a:solidFill>
          <a:ln w="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Unutarnje (unutardržavne) </a:t>
            </a:r>
            <a:r>
              <a:rPr lang="hr-HR" dirty="0" smtClean="0">
                <a:sym typeface="Wingdings" panose="05000000000000000000" pitchFamily="2" charset="2"/>
              </a:rPr>
              <a:t> selo-grad</a:t>
            </a:r>
            <a:endParaRPr lang="hr-HR" dirty="0"/>
          </a:p>
        </p:txBody>
      </p:sp>
      <p:sp>
        <p:nvSpPr>
          <p:cNvPr id="7" name="Pravokutnik 6"/>
          <p:cNvSpPr/>
          <p:nvPr/>
        </p:nvSpPr>
        <p:spPr>
          <a:xfrm>
            <a:off x="1326468" y="2283232"/>
            <a:ext cx="1661356" cy="765224"/>
          </a:xfrm>
          <a:prstGeom prst="rect">
            <a:avLst/>
          </a:prstGeom>
          <a:solidFill>
            <a:srgbClr val="9BBB59"/>
          </a:solidFill>
          <a:ln w="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 smtClean="0"/>
              <a:t>Trajnosti</a:t>
            </a:r>
            <a:endParaRPr lang="hr-HR" b="1" dirty="0"/>
          </a:p>
        </p:txBody>
      </p:sp>
      <p:sp>
        <p:nvSpPr>
          <p:cNvPr id="8" name="Pravokutnik 7"/>
          <p:cNvSpPr/>
          <p:nvPr/>
        </p:nvSpPr>
        <p:spPr>
          <a:xfrm>
            <a:off x="3498200" y="2283232"/>
            <a:ext cx="1361832" cy="765224"/>
          </a:xfrm>
          <a:prstGeom prst="rect">
            <a:avLst/>
          </a:prstGeom>
          <a:solidFill>
            <a:srgbClr val="9BBB59"/>
          </a:solidFill>
          <a:ln w="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Stalne (konačne)</a:t>
            </a:r>
            <a:endParaRPr lang="hr-HR" dirty="0"/>
          </a:p>
        </p:txBody>
      </p:sp>
      <p:sp>
        <p:nvSpPr>
          <p:cNvPr id="9" name="Pravokutnik 8"/>
          <p:cNvSpPr/>
          <p:nvPr/>
        </p:nvSpPr>
        <p:spPr>
          <a:xfrm>
            <a:off x="5004048" y="2283232"/>
            <a:ext cx="1584176" cy="765224"/>
          </a:xfrm>
          <a:prstGeom prst="rect">
            <a:avLst/>
          </a:prstGeom>
          <a:solidFill>
            <a:srgbClr val="9BBB59"/>
          </a:solidFill>
          <a:ln w="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Privremene (sezonske)</a:t>
            </a:r>
            <a:endParaRPr lang="hr-HR" dirty="0"/>
          </a:p>
        </p:txBody>
      </p:sp>
      <p:sp>
        <p:nvSpPr>
          <p:cNvPr id="10" name="Pravokutnik 9"/>
          <p:cNvSpPr/>
          <p:nvPr/>
        </p:nvSpPr>
        <p:spPr>
          <a:xfrm>
            <a:off x="1320148" y="3127008"/>
            <a:ext cx="1661356" cy="765224"/>
          </a:xfrm>
          <a:prstGeom prst="rect">
            <a:avLst/>
          </a:prstGeom>
          <a:solidFill>
            <a:srgbClr val="9BBB59"/>
          </a:solidFill>
          <a:ln w="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 smtClean="0"/>
              <a:t>Glavnom uzroku migracije</a:t>
            </a:r>
            <a:endParaRPr lang="hr-HR" b="1" dirty="0"/>
          </a:p>
        </p:txBody>
      </p:sp>
      <p:sp>
        <p:nvSpPr>
          <p:cNvPr id="11" name="Pravokutnik 10"/>
          <p:cNvSpPr/>
          <p:nvPr/>
        </p:nvSpPr>
        <p:spPr>
          <a:xfrm>
            <a:off x="3491880" y="3127008"/>
            <a:ext cx="1661356" cy="765224"/>
          </a:xfrm>
          <a:prstGeom prst="rect">
            <a:avLst/>
          </a:prstGeom>
          <a:solidFill>
            <a:srgbClr val="9BBB59"/>
          </a:solidFill>
          <a:ln w="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Gospodarske (ekonomske)</a:t>
            </a:r>
            <a:endParaRPr lang="hr-HR" dirty="0"/>
          </a:p>
        </p:txBody>
      </p:sp>
      <p:sp>
        <p:nvSpPr>
          <p:cNvPr id="12" name="Pravokutnik 11"/>
          <p:cNvSpPr/>
          <p:nvPr/>
        </p:nvSpPr>
        <p:spPr>
          <a:xfrm>
            <a:off x="5652120" y="3127008"/>
            <a:ext cx="1661356" cy="765224"/>
          </a:xfrm>
          <a:prstGeom prst="rect">
            <a:avLst/>
          </a:prstGeom>
          <a:solidFill>
            <a:srgbClr val="9BBB59"/>
          </a:solidFill>
          <a:ln w="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Negospodarske (neekonomske)</a:t>
            </a:r>
            <a:endParaRPr lang="hr-HR" dirty="0"/>
          </a:p>
        </p:txBody>
      </p:sp>
      <p:sp>
        <p:nvSpPr>
          <p:cNvPr id="13" name="Pravokutnik 12"/>
          <p:cNvSpPr/>
          <p:nvPr/>
        </p:nvSpPr>
        <p:spPr>
          <a:xfrm>
            <a:off x="1320148" y="3954954"/>
            <a:ext cx="1661356" cy="363656"/>
          </a:xfrm>
          <a:prstGeom prst="rect">
            <a:avLst/>
          </a:prstGeom>
          <a:solidFill>
            <a:srgbClr val="9BBB59"/>
          </a:solidFill>
          <a:ln w="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 smtClean="0"/>
              <a:t>Voljnosti</a:t>
            </a:r>
            <a:endParaRPr lang="hr-HR" b="1" dirty="0"/>
          </a:p>
        </p:txBody>
      </p:sp>
      <p:sp>
        <p:nvSpPr>
          <p:cNvPr id="14" name="Pravokutnik 13"/>
          <p:cNvSpPr/>
          <p:nvPr/>
        </p:nvSpPr>
        <p:spPr>
          <a:xfrm>
            <a:off x="3491880" y="3954954"/>
            <a:ext cx="1661356" cy="363656"/>
          </a:xfrm>
          <a:prstGeom prst="rect">
            <a:avLst/>
          </a:prstGeom>
          <a:solidFill>
            <a:srgbClr val="9BBB59"/>
          </a:solidFill>
          <a:ln w="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Dragovoljne</a:t>
            </a:r>
            <a:endParaRPr lang="hr-HR" dirty="0"/>
          </a:p>
        </p:txBody>
      </p:sp>
      <p:sp>
        <p:nvSpPr>
          <p:cNvPr id="15" name="Pravokutnik 14"/>
          <p:cNvSpPr/>
          <p:nvPr/>
        </p:nvSpPr>
        <p:spPr>
          <a:xfrm>
            <a:off x="5652120" y="3954954"/>
            <a:ext cx="1661356" cy="363656"/>
          </a:xfrm>
          <a:prstGeom prst="rect">
            <a:avLst/>
          </a:prstGeom>
          <a:solidFill>
            <a:srgbClr val="9BBB59"/>
          </a:solidFill>
          <a:ln w="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Prisilne</a:t>
            </a:r>
            <a:endParaRPr lang="hr-HR" dirty="0"/>
          </a:p>
        </p:txBody>
      </p:sp>
      <p:sp>
        <p:nvSpPr>
          <p:cNvPr id="16" name="Pravokutnik 15"/>
          <p:cNvSpPr/>
          <p:nvPr/>
        </p:nvSpPr>
        <p:spPr>
          <a:xfrm>
            <a:off x="6732240" y="2308056"/>
            <a:ext cx="2232248" cy="73072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Cirkulacija (redovna dnevna ili tjedna migracija)</a:t>
            </a:r>
            <a:endParaRPr lang="hr-HR" dirty="0"/>
          </a:p>
        </p:txBody>
      </p:sp>
      <p:sp>
        <p:nvSpPr>
          <p:cNvPr id="17" name="Pravokutnik 16"/>
          <p:cNvSpPr/>
          <p:nvPr/>
        </p:nvSpPr>
        <p:spPr>
          <a:xfrm>
            <a:off x="1324876" y="4394810"/>
            <a:ext cx="1661356" cy="363656"/>
          </a:xfrm>
          <a:prstGeom prst="rect">
            <a:avLst/>
          </a:prstGeom>
          <a:solidFill>
            <a:srgbClr val="9BBB59"/>
          </a:solidFill>
          <a:ln w="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 smtClean="0"/>
              <a:t>Organiziranosti</a:t>
            </a:r>
            <a:endParaRPr lang="hr-HR" b="1" dirty="0"/>
          </a:p>
        </p:txBody>
      </p:sp>
      <p:sp>
        <p:nvSpPr>
          <p:cNvPr id="18" name="Pravokutnik 17"/>
          <p:cNvSpPr/>
          <p:nvPr/>
        </p:nvSpPr>
        <p:spPr>
          <a:xfrm>
            <a:off x="3496608" y="4394810"/>
            <a:ext cx="1661356" cy="363656"/>
          </a:xfrm>
          <a:prstGeom prst="rect">
            <a:avLst/>
          </a:prstGeom>
          <a:solidFill>
            <a:srgbClr val="9BBB59"/>
          </a:solidFill>
          <a:ln w="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Organizirane</a:t>
            </a:r>
            <a:endParaRPr lang="hr-HR" dirty="0"/>
          </a:p>
        </p:txBody>
      </p:sp>
      <p:sp>
        <p:nvSpPr>
          <p:cNvPr id="19" name="Pravokutnik 18"/>
          <p:cNvSpPr/>
          <p:nvPr/>
        </p:nvSpPr>
        <p:spPr>
          <a:xfrm>
            <a:off x="5656848" y="4394810"/>
            <a:ext cx="1661356" cy="363656"/>
          </a:xfrm>
          <a:prstGeom prst="rect">
            <a:avLst/>
          </a:prstGeom>
          <a:solidFill>
            <a:srgbClr val="9BBB59"/>
          </a:solidFill>
          <a:ln w="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Stihijske</a:t>
            </a:r>
            <a:endParaRPr lang="hr-HR" dirty="0"/>
          </a:p>
        </p:txBody>
      </p:sp>
      <p:sp>
        <p:nvSpPr>
          <p:cNvPr id="23" name="Naslov 1"/>
          <p:cNvSpPr txBox="1">
            <a:spLocks/>
          </p:cNvSpPr>
          <p:nvPr/>
        </p:nvSpPr>
        <p:spPr>
          <a:xfrm>
            <a:off x="-131612" y="2411560"/>
            <a:ext cx="1451760" cy="11954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2000" i="1" dirty="0" smtClean="0"/>
              <a:t>Migracije prema:</a:t>
            </a:r>
            <a:endParaRPr lang="hr-HR" sz="2000" i="1" dirty="0"/>
          </a:p>
        </p:txBody>
      </p:sp>
    </p:spTree>
    <p:extLst>
      <p:ext uri="{BB962C8B-B14F-4D97-AF65-F5344CB8AC3E}">
        <p14:creationId xmlns:p14="http://schemas.microsoft.com/office/powerpoint/2010/main" xmlns="" val="4026125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Ponavljanje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563637"/>
            <a:ext cx="8229600" cy="3240361"/>
          </a:xfrm>
        </p:spPr>
        <p:txBody>
          <a:bodyPr>
            <a:normAutofit fontScale="70000" lnSpcReduction="20000"/>
          </a:bodyPr>
          <a:lstStyle/>
          <a:p>
            <a:r>
              <a:rPr lang="hr-HR" dirty="0" smtClean="0"/>
              <a:t>Što podrazumijeva pojam migracije?</a:t>
            </a:r>
          </a:p>
          <a:p>
            <a:r>
              <a:rPr lang="hr-HR" dirty="0"/>
              <a:t>Razlika između broja useljenih (imigranata) i iseljenih (emigranata) stanovnika na nekom području u određenom </a:t>
            </a:r>
            <a:r>
              <a:rPr lang="hr-HR" dirty="0" smtClean="0"/>
              <a:t>razdoblju</a:t>
            </a:r>
            <a:r>
              <a:rPr lang="hr-HR" dirty="0"/>
              <a:t> </a:t>
            </a:r>
            <a:r>
              <a:rPr lang="hr-HR" dirty="0" smtClean="0"/>
              <a:t>naziva se?</a:t>
            </a:r>
          </a:p>
          <a:p>
            <a:r>
              <a:rPr lang="hr-HR" dirty="0" smtClean="0"/>
              <a:t>Navedite </a:t>
            </a:r>
            <a:r>
              <a:rPr lang="hr-HR" dirty="0"/>
              <a:t>barem dva čimbenika koji potiču ljude na </a:t>
            </a:r>
            <a:r>
              <a:rPr lang="hr-HR" dirty="0" smtClean="0"/>
              <a:t>iseljavanje.</a:t>
            </a:r>
          </a:p>
          <a:p>
            <a:r>
              <a:rPr lang="hr-HR" dirty="0" smtClean="0"/>
              <a:t>Navedite barem dva </a:t>
            </a:r>
            <a:r>
              <a:rPr lang="hr-HR" dirty="0"/>
              <a:t>čimbenika koji privlače ljude na useljavanje u neki novi </a:t>
            </a:r>
            <a:r>
              <a:rPr lang="hr-HR" dirty="0" smtClean="0"/>
              <a:t>prostor.</a:t>
            </a:r>
          </a:p>
          <a:p>
            <a:r>
              <a:rPr lang="hr-HR" dirty="0" smtClean="0"/>
              <a:t>O čemu ovisi ukupno kretanje stanovništva?</a:t>
            </a:r>
          </a:p>
          <a:p>
            <a:r>
              <a:rPr lang="hr-HR" dirty="0" smtClean="0"/>
              <a:t>Kako nazivamo stanovnike koji useljavaju?</a:t>
            </a:r>
          </a:p>
          <a:p>
            <a:r>
              <a:rPr lang="hr-HR" dirty="0" smtClean="0"/>
              <a:t>Koji je najvažniji uzrok migracija u današnjem svijetu?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918253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987574"/>
            <a:ext cx="2602632" cy="396043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hr-HR" dirty="0" smtClean="0"/>
              <a:t>Kakve poteškoće može prouzročiti naglo povećanje broja stanovnika u useljeničkim područjima?</a:t>
            </a:r>
            <a:endParaRPr lang="hr-HR" dirty="0"/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771550"/>
            <a:ext cx="5490041" cy="3975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57870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3200" dirty="0" smtClean="0"/>
              <a:t>Imenujte vrste migracija koje u shemi nedostaju.</a:t>
            </a:r>
            <a:endParaRPr lang="hr-HR" sz="3200" dirty="0"/>
          </a:p>
        </p:txBody>
      </p:sp>
      <p:sp>
        <p:nvSpPr>
          <p:cNvPr id="4" name="Pravokutnik 3"/>
          <p:cNvSpPr/>
          <p:nvPr/>
        </p:nvSpPr>
        <p:spPr>
          <a:xfrm>
            <a:off x="1326468" y="1464280"/>
            <a:ext cx="1661356" cy="765224"/>
          </a:xfrm>
          <a:prstGeom prst="rect">
            <a:avLst/>
          </a:prstGeom>
          <a:solidFill>
            <a:srgbClr val="9BBB59"/>
          </a:solidFill>
          <a:ln w="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 smtClean="0"/>
              <a:t>Prostornom dosegu</a:t>
            </a:r>
            <a:endParaRPr lang="hr-HR" b="1" dirty="0"/>
          </a:p>
        </p:txBody>
      </p:sp>
      <p:sp>
        <p:nvSpPr>
          <p:cNvPr id="5" name="Pravokutnik 4"/>
          <p:cNvSpPr/>
          <p:nvPr/>
        </p:nvSpPr>
        <p:spPr>
          <a:xfrm>
            <a:off x="3498200" y="1464280"/>
            <a:ext cx="1661356" cy="765224"/>
          </a:xfrm>
          <a:prstGeom prst="rect">
            <a:avLst/>
          </a:prstGeom>
          <a:solidFill>
            <a:srgbClr val="9BBB59"/>
          </a:solidFill>
          <a:ln w="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Vanjske (međudržavne)</a:t>
            </a:r>
            <a:endParaRPr lang="hr-HR" dirty="0"/>
          </a:p>
        </p:txBody>
      </p:sp>
      <p:sp>
        <p:nvSpPr>
          <p:cNvPr id="6" name="Pravokutnik 5"/>
          <p:cNvSpPr/>
          <p:nvPr/>
        </p:nvSpPr>
        <p:spPr>
          <a:xfrm>
            <a:off x="5658440" y="1464280"/>
            <a:ext cx="2309428" cy="765224"/>
          </a:xfrm>
          <a:prstGeom prst="rect">
            <a:avLst/>
          </a:prstGeom>
          <a:solidFill>
            <a:srgbClr val="9BBB59"/>
          </a:solidFill>
          <a:ln w="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Unutarnje (unutardržavne) </a:t>
            </a:r>
            <a:r>
              <a:rPr lang="hr-HR" dirty="0" smtClean="0">
                <a:sym typeface="Wingdings" panose="05000000000000000000" pitchFamily="2" charset="2"/>
              </a:rPr>
              <a:t> selo-grad</a:t>
            </a:r>
            <a:endParaRPr lang="hr-HR" dirty="0"/>
          </a:p>
        </p:txBody>
      </p:sp>
      <p:sp>
        <p:nvSpPr>
          <p:cNvPr id="7" name="Pravokutnik 6"/>
          <p:cNvSpPr/>
          <p:nvPr/>
        </p:nvSpPr>
        <p:spPr>
          <a:xfrm>
            <a:off x="1326468" y="2283232"/>
            <a:ext cx="1661356" cy="765224"/>
          </a:xfrm>
          <a:prstGeom prst="rect">
            <a:avLst/>
          </a:prstGeom>
          <a:solidFill>
            <a:srgbClr val="9BBB59"/>
          </a:solidFill>
          <a:ln w="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 smtClean="0"/>
              <a:t>Trajnosti</a:t>
            </a:r>
            <a:endParaRPr lang="hr-HR" b="1" dirty="0"/>
          </a:p>
        </p:txBody>
      </p:sp>
      <p:sp>
        <p:nvSpPr>
          <p:cNvPr id="8" name="Pravokutnik 7"/>
          <p:cNvSpPr/>
          <p:nvPr/>
        </p:nvSpPr>
        <p:spPr>
          <a:xfrm>
            <a:off x="3498200" y="2283232"/>
            <a:ext cx="1361832" cy="765224"/>
          </a:xfrm>
          <a:prstGeom prst="rect">
            <a:avLst/>
          </a:prstGeom>
          <a:solidFill>
            <a:srgbClr val="9BBB59"/>
          </a:solidFill>
          <a:ln w="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Stalne (konačne)</a:t>
            </a:r>
            <a:endParaRPr lang="hr-HR" dirty="0"/>
          </a:p>
        </p:txBody>
      </p:sp>
      <p:sp>
        <p:nvSpPr>
          <p:cNvPr id="9" name="Pravokutnik 8"/>
          <p:cNvSpPr/>
          <p:nvPr/>
        </p:nvSpPr>
        <p:spPr>
          <a:xfrm>
            <a:off x="5004048" y="2283232"/>
            <a:ext cx="1584176" cy="765224"/>
          </a:xfrm>
          <a:prstGeom prst="rect">
            <a:avLst/>
          </a:prstGeom>
          <a:solidFill>
            <a:srgbClr val="9BBB59"/>
          </a:solidFill>
          <a:ln w="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Privremene (sezonske)</a:t>
            </a:r>
            <a:endParaRPr lang="hr-HR" dirty="0"/>
          </a:p>
        </p:txBody>
      </p:sp>
      <p:sp>
        <p:nvSpPr>
          <p:cNvPr id="10" name="Pravokutnik 9"/>
          <p:cNvSpPr/>
          <p:nvPr/>
        </p:nvSpPr>
        <p:spPr>
          <a:xfrm>
            <a:off x="1320148" y="3127008"/>
            <a:ext cx="1661356" cy="765224"/>
          </a:xfrm>
          <a:prstGeom prst="rect">
            <a:avLst/>
          </a:prstGeom>
          <a:solidFill>
            <a:srgbClr val="9BBB59"/>
          </a:solidFill>
          <a:ln w="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 smtClean="0"/>
              <a:t>Glavnom uzroku migracije</a:t>
            </a:r>
            <a:endParaRPr lang="hr-HR" b="1" dirty="0"/>
          </a:p>
        </p:txBody>
      </p:sp>
      <p:sp>
        <p:nvSpPr>
          <p:cNvPr id="11" name="Pravokutnik 10"/>
          <p:cNvSpPr/>
          <p:nvPr/>
        </p:nvSpPr>
        <p:spPr>
          <a:xfrm>
            <a:off x="3491880" y="3127008"/>
            <a:ext cx="1661356" cy="765224"/>
          </a:xfrm>
          <a:prstGeom prst="rect">
            <a:avLst/>
          </a:prstGeom>
          <a:solidFill>
            <a:srgbClr val="9BBB59"/>
          </a:solidFill>
          <a:ln w="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Gospodarske (ekonomske)</a:t>
            </a:r>
            <a:endParaRPr lang="hr-HR" dirty="0"/>
          </a:p>
        </p:txBody>
      </p:sp>
      <p:sp>
        <p:nvSpPr>
          <p:cNvPr id="12" name="Pravokutnik 11"/>
          <p:cNvSpPr/>
          <p:nvPr/>
        </p:nvSpPr>
        <p:spPr>
          <a:xfrm>
            <a:off x="5652120" y="3127008"/>
            <a:ext cx="1661356" cy="765224"/>
          </a:xfrm>
          <a:prstGeom prst="rect">
            <a:avLst/>
          </a:prstGeom>
          <a:solidFill>
            <a:srgbClr val="9BBB59"/>
          </a:solidFill>
          <a:ln w="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Negospodarske (neekonomske)</a:t>
            </a:r>
            <a:endParaRPr lang="hr-HR" dirty="0"/>
          </a:p>
        </p:txBody>
      </p:sp>
      <p:sp>
        <p:nvSpPr>
          <p:cNvPr id="13" name="Pravokutnik 12"/>
          <p:cNvSpPr/>
          <p:nvPr/>
        </p:nvSpPr>
        <p:spPr>
          <a:xfrm>
            <a:off x="1320148" y="3954954"/>
            <a:ext cx="1661356" cy="363656"/>
          </a:xfrm>
          <a:prstGeom prst="rect">
            <a:avLst/>
          </a:prstGeom>
          <a:solidFill>
            <a:srgbClr val="9BBB59"/>
          </a:solidFill>
          <a:ln w="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 smtClean="0"/>
              <a:t>Voljnosti</a:t>
            </a:r>
            <a:endParaRPr lang="hr-HR" b="1" dirty="0"/>
          </a:p>
        </p:txBody>
      </p:sp>
      <p:sp>
        <p:nvSpPr>
          <p:cNvPr id="14" name="Pravokutnik 13"/>
          <p:cNvSpPr/>
          <p:nvPr/>
        </p:nvSpPr>
        <p:spPr>
          <a:xfrm>
            <a:off x="3491880" y="3954954"/>
            <a:ext cx="1661356" cy="363656"/>
          </a:xfrm>
          <a:prstGeom prst="rect">
            <a:avLst/>
          </a:prstGeom>
          <a:solidFill>
            <a:srgbClr val="9BBB59"/>
          </a:solidFill>
          <a:ln w="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Dragovoljne</a:t>
            </a:r>
            <a:endParaRPr lang="hr-HR" dirty="0"/>
          </a:p>
        </p:txBody>
      </p:sp>
      <p:sp>
        <p:nvSpPr>
          <p:cNvPr id="15" name="Pravokutnik 14"/>
          <p:cNvSpPr/>
          <p:nvPr/>
        </p:nvSpPr>
        <p:spPr>
          <a:xfrm>
            <a:off x="5652120" y="3954954"/>
            <a:ext cx="1661356" cy="363656"/>
          </a:xfrm>
          <a:prstGeom prst="rect">
            <a:avLst/>
          </a:prstGeom>
          <a:solidFill>
            <a:srgbClr val="9BBB59"/>
          </a:solidFill>
          <a:ln w="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Prisilne</a:t>
            </a:r>
            <a:endParaRPr lang="hr-HR" dirty="0"/>
          </a:p>
        </p:txBody>
      </p:sp>
      <p:sp>
        <p:nvSpPr>
          <p:cNvPr id="16" name="Pravokutnik 15"/>
          <p:cNvSpPr/>
          <p:nvPr/>
        </p:nvSpPr>
        <p:spPr>
          <a:xfrm>
            <a:off x="6732240" y="2308056"/>
            <a:ext cx="2232248" cy="73072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Cirkulacija (redovna dnevna ili tjedna migracija)</a:t>
            </a:r>
            <a:endParaRPr lang="hr-HR" dirty="0"/>
          </a:p>
        </p:txBody>
      </p:sp>
      <p:sp>
        <p:nvSpPr>
          <p:cNvPr id="17" name="Pravokutnik 16"/>
          <p:cNvSpPr/>
          <p:nvPr/>
        </p:nvSpPr>
        <p:spPr>
          <a:xfrm>
            <a:off x="1324876" y="4394810"/>
            <a:ext cx="1661356" cy="363656"/>
          </a:xfrm>
          <a:prstGeom prst="rect">
            <a:avLst/>
          </a:prstGeom>
          <a:solidFill>
            <a:srgbClr val="9BBB59"/>
          </a:solidFill>
          <a:ln w="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 smtClean="0"/>
              <a:t>Organiziranosti</a:t>
            </a:r>
            <a:endParaRPr lang="hr-HR" b="1" dirty="0"/>
          </a:p>
        </p:txBody>
      </p:sp>
      <p:sp>
        <p:nvSpPr>
          <p:cNvPr id="18" name="Pravokutnik 17"/>
          <p:cNvSpPr/>
          <p:nvPr/>
        </p:nvSpPr>
        <p:spPr>
          <a:xfrm>
            <a:off x="3496608" y="4394810"/>
            <a:ext cx="1661356" cy="363656"/>
          </a:xfrm>
          <a:prstGeom prst="rect">
            <a:avLst/>
          </a:prstGeom>
          <a:solidFill>
            <a:srgbClr val="9BBB59"/>
          </a:solidFill>
          <a:ln w="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Organizirane</a:t>
            </a:r>
            <a:endParaRPr lang="hr-HR" dirty="0"/>
          </a:p>
        </p:txBody>
      </p:sp>
      <p:sp>
        <p:nvSpPr>
          <p:cNvPr id="19" name="Pravokutnik 18"/>
          <p:cNvSpPr/>
          <p:nvPr/>
        </p:nvSpPr>
        <p:spPr>
          <a:xfrm>
            <a:off x="5656848" y="4394810"/>
            <a:ext cx="1661356" cy="363656"/>
          </a:xfrm>
          <a:prstGeom prst="rect">
            <a:avLst/>
          </a:prstGeom>
          <a:solidFill>
            <a:srgbClr val="9BBB59"/>
          </a:solidFill>
          <a:ln w="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Stihijske</a:t>
            </a:r>
            <a:endParaRPr lang="hr-HR" dirty="0"/>
          </a:p>
        </p:txBody>
      </p:sp>
      <p:sp>
        <p:nvSpPr>
          <p:cNvPr id="20" name="Pravokutnik 19"/>
          <p:cNvSpPr/>
          <p:nvPr/>
        </p:nvSpPr>
        <p:spPr>
          <a:xfrm>
            <a:off x="3564300" y="1489360"/>
            <a:ext cx="1511756" cy="665866"/>
          </a:xfrm>
          <a:prstGeom prst="rect">
            <a:avLst/>
          </a:prstGeom>
          <a:solidFill>
            <a:srgbClr val="9BBB59"/>
          </a:solidFill>
          <a:ln w="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b="1"/>
          </a:p>
        </p:txBody>
      </p:sp>
      <p:sp>
        <p:nvSpPr>
          <p:cNvPr id="21" name="Pravokutnik 20"/>
          <p:cNvSpPr/>
          <p:nvPr/>
        </p:nvSpPr>
        <p:spPr>
          <a:xfrm>
            <a:off x="5040258" y="2332911"/>
            <a:ext cx="1475958" cy="665866"/>
          </a:xfrm>
          <a:prstGeom prst="rect">
            <a:avLst/>
          </a:prstGeom>
          <a:solidFill>
            <a:srgbClr val="9BBB59"/>
          </a:solidFill>
          <a:ln w="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b="1"/>
          </a:p>
        </p:txBody>
      </p:sp>
      <p:sp>
        <p:nvSpPr>
          <p:cNvPr id="22" name="Pravokutnik 21"/>
          <p:cNvSpPr/>
          <p:nvPr/>
        </p:nvSpPr>
        <p:spPr>
          <a:xfrm>
            <a:off x="1412847" y="3124656"/>
            <a:ext cx="1475958" cy="767576"/>
          </a:xfrm>
          <a:prstGeom prst="rect">
            <a:avLst/>
          </a:prstGeom>
          <a:solidFill>
            <a:srgbClr val="9BBB59"/>
          </a:solidFill>
          <a:ln w="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b="1"/>
          </a:p>
        </p:txBody>
      </p:sp>
      <p:sp>
        <p:nvSpPr>
          <p:cNvPr id="23" name="Pravokutnik 22"/>
          <p:cNvSpPr/>
          <p:nvPr/>
        </p:nvSpPr>
        <p:spPr>
          <a:xfrm>
            <a:off x="5744819" y="3980458"/>
            <a:ext cx="1475958" cy="320184"/>
          </a:xfrm>
          <a:prstGeom prst="rect">
            <a:avLst/>
          </a:prstGeom>
          <a:solidFill>
            <a:srgbClr val="9BBB59"/>
          </a:solidFill>
          <a:ln w="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b="1"/>
          </a:p>
        </p:txBody>
      </p:sp>
      <p:sp>
        <p:nvSpPr>
          <p:cNvPr id="24" name="Pravokutnik 23"/>
          <p:cNvSpPr/>
          <p:nvPr/>
        </p:nvSpPr>
        <p:spPr>
          <a:xfrm>
            <a:off x="3600098" y="4416546"/>
            <a:ext cx="1475958" cy="320184"/>
          </a:xfrm>
          <a:prstGeom prst="rect">
            <a:avLst/>
          </a:prstGeom>
          <a:solidFill>
            <a:srgbClr val="9BBB59"/>
          </a:solidFill>
          <a:ln w="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b="1"/>
          </a:p>
        </p:txBody>
      </p:sp>
      <p:sp>
        <p:nvSpPr>
          <p:cNvPr id="25" name="Pravokutnik 24"/>
          <p:cNvSpPr/>
          <p:nvPr/>
        </p:nvSpPr>
        <p:spPr>
          <a:xfrm>
            <a:off x="3559736" y="2324871"/>
            <a:ext cx="1169821" cy="665866"/>
          </a:xfrm>
          <a:prstGeom prst="rect">
            <a:avLst/>
          </a:prstGeom>
          <a:solidFill>
            <a:srgbClr val="9BBB59"/>
          </a:solidFill>
          <a:ln w="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b="1"/>
          </a:p>
        </p:txBody>
      </p:sp>
    </p:spTree>
    <p:extLst>
      <p:ext uri="{BB962C8B-B14F-4D97-AF65-F5344CB8AC3E}">
        <p14:creationId xmlns:p14="http://schemas.microsoft.com/office/powerpoint/2010/main" xmlns="" val="3340413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Hvala na pažnji!</a:t>
            </a:r>
            <a:endParaRPr lang="hr-HR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155"/>
          <a:stretch/>
        </p:blipFill>
        <p:spPr>
          <a:xfrm>
            <a:off x="3369633" y="2355726"/>
            <a:ext cx="2404733" cy="2242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48659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Slika 41" descr="File:Factory 1b.svg - Wikimedia Common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41446" y="2251737"/>
            <a:ext cx="1321116" cy="1086604"/>
          </a:xfrm>
          <a:prstGeom prst="rect">
            <a:avLst/>
          </a:prstGeom>
        </p:spPr>
      </p:pic>
      <p:pic>
        <p:nvPicPr>
          <p:cNvPr id="4" name="Picture 16" descr="C:\Users\Svjetlana\AppData\Local\Microsoft\Windows\Temporary Internet Files\Content.IE5\8OC5G8SY\MC900413496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936659" y="478677"/>
            <a:ext cx="3780928" cy="2091419"/>
          </a:xfrm>
          <a:prstGeom prst="rect">
            <a:avLst/>
          </a:prstGeom>
          <a:noFill/>
        </p:spPr>
      </p:pic>
      <p:pic>
        <p:nvPicPr>
          <p:cNvPr id="5" name="Picture 11" descr="C:\Program Files\Microsoft Office\MEDIA\CAGCAT10\j0185604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17674" y="2961778"/>
            <a:ext cx="1169179" cy="1170337"/>
          </a:xfrm>
          <a:prstGeom prst="rect">
            <a:avLst/>
          </a:prstGeom>
          <a:noFill/>
        </p:spPr>
      </p:pic>
      <p:pic>
        <p:nvPicPr>
          <p:cNvPr id="6" name="Picture 7" descr="http://cdn.scratch.mit.edu/static/site/projects/thumbnails/85/8537.pn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8125" t="10417" r="28124" b="12499"/>
          <a:stretch>
            <a:fillRect/>
          </a:stretch>
        </p:blipFill>
        <p:spPr bwMode="auto">
          <a:xfrm>
            <a:off x="3127594" y="2370249"/>
            <a:ext cx="977751" cy="1292028"/>
          </a:xfrm>
          <a:prstGeom prst="rect">
            <a:avLst/>
          </a:prstGeom>
          <a:noFill/>
        </p:spPr>
      </p:pic>
      <p:pic>
        <p:nvPicPr>
          <p:cNvPr id="7" name="Picture 11" descr="C:\Program Files\Microsoft Office\MEDIA\CAGCAT10\j0185604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94467" y="3405619"/>
            <a:ext cx="1169179" cy="1170337"/>
          </a:xfrm>
          <a:prstGeom prst="rect">
            <a:avLst/>
          </a:prstGeom>
          <a:noFill/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79512" y="723529"/>
            <a:ext cx="8858279" cy="2480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2400" dirty="0" smtClean="0"/>
              <a:t>Pratite promjenu broja stanovnika u </a:t>
            </a:r>
            <a:r>
              <a:rPr lang="hr-HR" sz="2400" b="1" dirty="0" smtClean="0">
                <a:solidFill>
                  <a:schemeClr val="accent1">
                    <a:lumMod val="75000"/>
                  </a:schemeClr>
                </a:solidFill>
              </a:rPr>
              <a:t>Krivom Putu </a:t>
            </a:r>
            <a:r>
              <a:rPr lang="hr-HR" sz="2400" dirty="0" smtClean="0"/>
              <a:t>i </a:t>
            </a:r>
            <a:r>
              <a:rPr lang="hr-HR" sz="2400" b="1" dirty="0" smtClean="0">
                <a:solidFill>
                  <a:schemeClr val="accent2">
                    <a:lumMod val="75000"/>
                  </a:schemeClr>
                </a:solidFill>
              </a:rPr>
              <a:t>Medinoj Stazi.</a:t>
            </a:r>
            <a:endParaRPr lang="hr-HR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9" name="Picture 2" descr="C:\Users\Svjetlana\AppData\Local\Microsoft\Windows\Temporary Internet Files\Content.IE5\LP68KNRA\MC900078843[1]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67241" y="3567941"/>
            <a:ext cx="1317882" cy="1028547"/>
          </a:xfrm>
          <a:prstGeom prst="rect">
            <a:avLst/>
          </a:prstGeom>
          <a:noFill/>
        </p:spPr>
      </p:pic>
      <p:pic>
        <p:nvPicPr>
          <p:cNvPr id="10" name="Picture 3" descr="C:\Users\Svjetlana\AppData\Local\Microsoft\Windows\Temporary Internet Files\Content.IE5\0MWS68IU\MC900078796[1]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824455" y="3007391"/>
            <a:ext cx="637407" cy="1251559"/>
          </a:xfrm>
          <a:prstGeom prst="rect">
            <a:avLst/>
          </a:prstGeom>
          <a:noFill/>
        </p:spPr>
      </p:pic>
      <p:sp>
        <p:nvSpPr>
          <p:cNvPr id="11" name="Rounded Rectangle 5"/>
          <p:cNvSpPr/>
          <p:nvPr/>
        </p:nvSpPr>
        <p:spPr>
          <a:xfrm>
            <a:off x="683568" y="987782"/>
            <a:ext cx="3464984" cy="405696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Rounded Rectangle 6"/>
          <p:cNvSpPr/>
          <p:nvPr/>
        </p:nvSpPr>
        <p:spPr>
          <a:xfrm>
            <a:off x="5087304" y="987782"/>
            <a:ext cx="3347527" cy="4056962"/>
          </a:xfrm>
          <a:prstGeom prst="round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3" name="Picture 5" descr="http://fc08.deviantart.net/fs70/i/2010/220/f/0/The_Adventures_of_Stickman_001_by_Pyrochan_dolls.png"/>
          <p:cNvPicPr>
            <a:picLocks noChangeAspect="1" noChangeArrowheads="1"/>
          </p:cNvPicPr>
          <p:nvPr/>
        </p:nvPicPr>
        <p:blipFill>
          <a:blip r:embed="rId9" cstate="print"/>
          <a:srcRect l="48334" t="19841" r="41666" b="40476"/>
          <a:stretch>
            <a:fillRect/>
          </a:stretch>
        </p:blipFill>
        <p:spPr bwMode="auto">
          <a:xfrm flipH="1">
            <a:off x="3251559" y="2397989"/>
            <a:ext cx="822200" cy="1370334"/>
          </a:xfrm>
          <a:prstGeom prst="rect">
            <a:avLst/>
          </a:prstGeom>
          <a:noFill/>
        </p:spPr>
      </p:pic>
      <p:pic>
        <p:nvPicPr>
          <p:cNvPr id="14" name="Picture 7" descr="http://cdn.scratch.mit.edu/static/site/projects/thumbnails/85/8537.pn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8125" t="10417" r="28124" b="12499"/>
          <a:stretch>
            <a:fillRect/>
          </a:stretch>
        </p:blipFill>
        <p:spPr bwMode="auto">
          <a:xfrm>
            <a:off x="793547" y="1126532"/>
            <a:ext cx="836869" cy="1105862"/>
          </a:xfrm>
          <a:prstGeom prst="rect">
            <a:avLst/>
          </a:prstGeom>
          <a:noFill/>
        </p:spPr>
      </p:pic>
      <p:pic>
        <p:nvPicPr>
          <p:cNvPr id="15" name="Picture 7" descr="http://cdn.scratch.mit.edu/static/site/projects/thumbnails/85/8537.pn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8125" t="10417" r="28124" b="12499"/>
          <a:stretch>
            <a:fillRect/>
          </a:stretch>
        </p:blipFill>
        <p:spPr bwMode="auto">
          <a:xfrm>
            <a:off x="726342" y="2572911"/>
            <a:ext cx="977751" cy="1292028"/>
          </a:xfrm>
          <a:prstGeom prst="rect">
            <a:avLst/>
          </a:prstGeom>
          <a:noFill/>
        </p:spPr>
      </p:pic>
      <p:pic>
        <p:nvPicPr>
          <p:cNvPr id="16" name="Picture 7" descr="http://cdn.scratch.mit.edu/static/site/projects/thumbnails/85/8537.pn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8125" t="10417" r="28124" b="12499"/>
          <a:stretch>
            <a:fillRect/>
          </a:stretch>
        </p:blipFill>
        <p:spPr bwMode="auto">
          <a:xfrm>
            <a:off x="1649436" y="1253263"/>
            <a:ext cx="796323" cy="1052284"/>
          </a:xfrm>
          <a:prstGeom prst="rect">
            <a:avLst/>
          </a:prstGeom>
          <a:noFill/>
        </p:spPr>
      </p:pic>
      <p:pic>
        <p:nvPicPr>
          <p:cNvPr id="19" name="Picture 7" descr="http://cdn.scratch.mit.edu/static/site/projects/thumbnails/85/8537.pn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8125" t="10417" r="28124" b="12499"/>
          <a:stretch>
            <a:fillRect/>
          </a:stretch>
        </p:blipFill>
        <p:spPr bwMode="auto">
          <a:xfrm>
            <a:off x="5158617" y="2361806"/>
            <a:ext cx="937409" cy="1238719"/>
          </a:xfrm>
          <a:prstGeom prst="rect">
            <a:avLst/>
          </a:prstGeom>
          <a:noFill/>
        </p:spPr>
      </p:pic>
      <p:pic>
        <p:nvPicPr>
          <p:cNvPr id="20" name="Picture 8" descr="C:\Users\Svjetlana\AppData\Local\Microsoft\Windows\Temporary Internet Files\Content.IE5\MGU0FVWB\MC900151049[1].wm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687367" y="1188334"/>
            <a:ext cx="1489909" cy="1293710"/>
          </a:xfrm>
          <a:prstGeom prst="rect">
            <a:avLst/>
          </a:prstGeom>
          <a:noFill/>
        </p:spPr>
      </p:pic>
      <p:pic>
        <p:nvPicPr>
          <p:cNvPr id="21" name="Picture 9" descr="C:\Users\Svjetlana\AppData\Local\Microsoft\Windows\Temporary Internet Files\Content.IE5\LP68KNRA\MC900383570[1].wm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flipH="1">
            <a:off x="5033462" y="2166291"/>
            <a:ext cx="880928" cy="1294236"/>
          </a:xfrm>
          <a:prstGeom prst="rect">
            <a:avLst/>
          </a:prstGeom>
          <a:noFill/>
        </p:spPr>
      </p:pic>
      <p:pic>
        <p:nvPicPr>
          <p:cNvPr id="24" name="Picture 10" descr="C:\Users\Svjetlana\AppData\Local\Microsoft\Windows\Temporary Internet Files\Content.IE5\0MWS68IU\MM900236357[1].gif"/>
          <p:cNvPicPr>
            <a:picLocks noChangeAspect="1" noChangeArrowheads="1" noCrop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492649" y="3518330"/>
            <a:ext cx="763471" cy="1039620"/>
          </a:xfrm>
          <a:prstGeom prst="rect">
            <a:avLst/>
          </a:prstGeom>
          <a:noFill/>
        </p:spPr>
      </p:pic>
      <p:pic>
        <p:nvPicPr>
          <p:cNvPr id="25" name="Picture 7" descr="http://cdn.scratch.mit.edu/static/site/projects/thumbnails/85/8537.pn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8125" t="10417" r="28124" b="12499"/>
          <a:stretch>
            <a:fillRect/>
          </a:stretch>
        </p:blipFill>
        <p:spPr bwMode="auto">
          <a:xfrm>
            <a:off x="7617440" y="3120895"/>
            <a:ext cx="844421" cy="1115843"/>
          </a:xfrm>
          <a:prstGeom prst="rect">
            <a:avLst/>
          </a:prstGeom>
          <a:noFill/>
        </p:spPr>
      </p:pic>
      <p:pic>
        <p:nvPicPr>
          <p:cNvPr id="26" name="Picture 3" descr="C:\Users\Svjetlana\AppData\Local\Microsoft\Windows\Temporary Internet Files\Content.IE5\8OC5G8SY\MC900245783[1].wm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35148" y="2730908"/>
            <a:ext cx="886453" cy="1031794"/>
          </a:xfrm>
          <a:prstGeom prst="rect">
            <a:avLst/>
          </a:prstGeom>
          <a:noFill/>
        </p:spPr>
      </p:pic>
      <p:pic>
        <p:nvPicPr>
          <p:cNvPr id="27" name="Picture 2" descr="C:\Users\Svjetlana\AppData\Local\Microsoft\Windows\Temporary Internet Files\Content.IE5\LP68KNRA\MC900078843[1]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34931" y="1151288"/>
            <a:ext cx="1597403" cy="1246701"/>
          </a:xfrm>
          <a:prstGeom prst="rect">
            <a:avLst/>
          </a:prstGeom>
          <a:noFill/>
        </p:spPr>
      </p:pic>
      <p:pic>
        <p:nvPicPr>
          <p:cNvPr id="28" name="Picture 3" descr="C:\Users\Svjetlana\AppData\Local\Microsoft\Windows\Temporary Internet Files\Content.IE5\0MWS68IU\MC900078796[1]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22307" y="1056939"/>
            <a:ext cx="637407" cy="1251559"/>
          </a:xfrm>
          <a:prstGeom prst="rect">
            <a:avLst/>
          </a:prstGeom>
          <a:noFill/>
        </p:spPr>
      </p:pic>
      <p:pic>
        <p:nvPicPr>
          <p:cNvPr id="29" name="Picture 3" descr="C:\Users\Svjetlana\AppData\Local\Microsoft\Windows\Temporary Internet Files\Content.IE5\0MWS68IU\MC900078796[1]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92327" y="1076295"/>
            <a:ext cx="637407" cy="1251559"/>
          </a:xfrm>
          <a:prstGeom prst="rect">
            <a:avLst/>
          </a:prstGeom>
          <a:noFill/>
        </p:spPr>
      </p:pic>
      <p:pic>
        <p:nvPicPr>
          <p:cNvPr id="30" name="Picture 12" descr="C:\Users\Svjetlana\AppData\Local\Microsoft\Windows\Temporary Internet Files\Content.IE5\0MWS68IU\MM900178249[1].gif"/>
          <p:cNvPicPr>
            <a:picLocks noChangeAspect="1" noChangeArrowheads="1" noCrop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236527" y="856562"/>
            <a:ext cx="704742" cy="704742"/>
          </a:xfrm>
          <a:prstGeom prst="rect">
            <a:avLst/>
          </a:prstGeom>
          <a:noFill/>
        </p:spPr>
      </p:pic>
      <p:pic>
        <p:nvPicPr>
          <p:cNvPr id="31" name="Picture 12" descr="C:\Users\Svjetlana\AppData\Local\Microsoft\Windows\Temporary Internet Files\Content.IE5\0MWS68IU\MM900178249[1].gif"/>
          <p:cNvPicPr>
            <a:picLocks noChangeAspect="1" noChangeArrowheads="1" noCrop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158456" y="987825"/>
            <a:ext cx="704742" cy="704742"/>
          </a:xfrm>
          <a:prstGeom prst="rect">
            <a:avLst/>
          </a:prstGeom>
          <a:noFill/>
        </p:spPr>
      </p:pic>
      <p:pic>
        <p:nvPicPr>
          <p:cNvPr id="35" name="Picture 14" descr="C:\Users\Svjetlana\AppData\Local\Microsoft\Windows\Temporary Internet Files\Content.IE5\LP68KNRA\MM900178291[1].gif"/>
          <p:cNvPicPr>
            <a:picLocks noChangeAspect="1" noChangeArrowheads="1" noCrop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flipH="1">
            <a:off x="6698173" y="863704"/>
            <a:ext cx="783042" cy="783042"/>
          </a:xfrm>
          <a:prstGeom prst="rect">
            <a:avLst/>
          </a:prstGeom>
          <a:noFill/>
        </p:spPr>
      </p:pic>
      <p:sp>
        <p:nvSpPr>
          <p:cNvPr id="36" name="Rectangle 35"/>
          <p:cNvSpPr/>
          <p:nvPr/>
        </p:nvSpPr>
        <p:spPr>
          <a:xfrm>
            <a:off x="1815205" y="4680474"/>
            <a:ext cx="1201710" cy="4027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Krivi Put</a:t>
            </a:r>
            <a:endParaRPr lang="hr-HR" dirty="0"/>
          </a:p>
        </p:txBody>
      </p:sp>
      <p:sp>
        <p:nvSpPr>
          <p:cNvPr id="37" name="Rectangle 36"/>
          <p:cNvSpPr/>
          <p:nvPr/>
        </p:nvSpPr>
        <p:spPr>
          <a:xfrm>
            <a:off x="5993694" y="4689772"/>
            <a:ext cx="1534746" cy="40275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Medina Staza</a:t>
            </a:r>
            <a:endParaRPr lang="hr-HR" dirty="0"/>
          </a:p>
        </p:txBody>
      </p:sp>
      <p:pic>
        <p:nvPicPr>
          <p:cNvPr id="38" name="Picture 15" descr="C:\Users\Svjetlana\AppData\Local\Microsoft\Windows\Temporary Internet Files\Content.IE5\MGU0FVWB\MC900440395[1]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651589" y="1079999"/>
            <a:ext cx="657217" cy="657217"/>
          </a:xfrm>
          <a:prstGeom prst="rect">
            <a:avLst/>
          </a:prstGeom>
          <a:noFill/>
        </p:spPr>
      </p:pic>
      <p:pic>
        <p:nvPicPr>
          <p:cNvPr id="39" name="Picture 15" descr="C:\Users\Svjetlana\AppData\Local\Microsoft\Windows\Temporary Internet Files\Content.IE5\MGU0FVWB\MC900440395[1].pn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861713" y="2039973"/>
            <a:ext cx="562890" cy="562890"/>
          </a:xfrm>
          <a:prstGeom prst="rect">
            <a:avLst/>
          </a:prstGeom>
          <a:noFill/>
        </p:spPr>
      </p:pic>
      <p:pic>
        <p:nvPicPr>
          <p:cNvPr id="33" name="Picture 7" descr="http://cdn.scratch.mit.edu/static/site/projects/thumbnails/85/8537.pn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8125" t="10417" r="28124" b="12499"/>
          <a:stretch>
            <a:fillRect/>
          </a:stretch>
        </p:blipFill>
        <p:spPr bwMode="auto">
          <a:xfrm>
            <a:off x="7500669" y="2218186"/>
            <a:ext cx="628240" cy="830175"/>
          </a:xfrm>
          <a:prstGeom prst="rect">
            <a:avLst/>
          </a:prstGeom>
          <a:noFill/>
        </p:spPr>
      </p:pic>
      <p:pic>
        <p:nvPicPr>
          <p:cNvPr id="32" name="Picture 7" descr="http://cdn.scratch.mit.edu/static/site/projects/thumbnails/85/8537.pn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8125" t="10417" r="28124" b="12499"/>
          <a:stretch>
            <a:fillRect/>
          </a:stretch>
        </p:blipFill>
        <p:spPr bwMode="auto">
          <a:xfrm>
            <a:off x="7171904" y="1304033"/>
            <a:ext cx="655629" cy="866367"/>
          </a:xfrm>
          <a:prstGeom prst="rect">
            <a:avLst/>
          </a:prstGeom>
          <a:noFill/>
        </p:spPr>
      </p:pic>
      <p:pic>
        <p:nvPicPr>
          <p:cNvPr id="34" name="Picture 14" descr="C:\Users\Svjetlana\AppData\Local\Microsoft\Windows\Temporary Internet Files\Content.IE5\LP68KNRA\MM900178291[1].gif"/>
          <p:cNvPicPr>
            <a:picLocks noChangeAspect="1" noChangeArrowheads="1" noCrop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flipH="1">
            <a:off x="6984358" y="1745081"/>
            <a:ext cx="783042" cy="783042"/>
          </a:xfrm>
          <a:prstGeom prst="rect">
            <a:avLst/>
          </a:prstGeom>
          <a:noFill/>
        </p:spPr>
      </p:pic>
      <p:sp>
        <p:nvSpPr>
          <p:cNvPr id="43" name="Elipsa 42"/>
          <p:cNvSpPr/>
          <p:nvPr/>
        </p:nvSpPr>
        <p:spPr>
          <a:xfrm>
            <a:off x="899592" y="4443958"/>
            <a:ext cx="432048" cy="3883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4</a:t>
            </a:r>
            <a:endParaRPr lang="hr-HR" dirty="0"/>
          </a:p>
        </p:txBody>
      </p:sp>
      <p:sp>
        <p:nvSpPr>
          <p:cNvPr id="44" name="Elipsa 43"/>
          <p:cNvSpPr/>
          <p:nvPr/>
        </p:nvSpPr>
        <p:spPr>
          <a:xfrm>
            <a:off x="7780813" y="4466114"/>
            <a:ext cx="432048" cy="388375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4</a:t>
            </a:r>
            <a:endParaRPr lang="hr-HR" dirty="0"/>
          </a:p>
        </p:txBody>
      </p:sp>
      <p:sp>
        <p:nvSpPr>
          <p:cNvPr id="45" name="Elipsa 44"/>
          <p:cNvSpPr/>
          <p:nvPr/>
        </p:nvSpPr>
        <p:spPr>
          <a:xfrm>
            <a:off x="7778452" y="4466818"/>
            <a:ext cx="432048" cy="388375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5</a:t>
            </a:r>
          </a:p>
        </p:txBody>
      </p:sp>
      <p:sp>
        <p:nvSpPr>
          <p:cNvPr id="46" name="Elipsa 45"/>
          <p:cNvSpPr/>
          <p:nvPr/>
        </p:nvSpPr>
        <p:spPr>
          <a:xfrm>
            <a:off x="897231" y="4443957"/>
            <a:ext cx="432048" cy="3883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3</a:t>
            </a:r>
          </a:p>
        </p:txBody>
      </p:sp>
      <p:sp>
        <p:nvSpPr>
          <p:cNvPr id="47" name="Elipsa 46"/>
          <p:cNvSpPr/>
          <p:nvPr/>
        </p:nvSpPr>
        <p:spPr>
          <a:xfrm>
            <a:off x="7778452" y="4463008"/>
            <a:ext cx="432048" cy="388375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6</a:t>
            </a:r>
            <a:endParaRPr lang="hr-HR" dirty="0"/>
          </a:p>
        </p:txBody>
      </p:sp>
      <p:sp>
        <p:nvSpPr>
          <p:cNvPr id="48" name="Elipsa 47"/>
          <p:cNvSpPr/>
          <p:nvPr/>
        </p:nvSpPr>
        <p:spPr>
          <a:xfrm>
            <a:off x="7780033" y="4464140"/>
            <a:ext cx="432048" cy="388375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8</a:t>
            </a:r>
          </a:p>
        </p:txBody>
      </p:sp>
      <p:sp>
        <p:nvSpPr>
          <p:cNvPr id="49" name="Elipsa 48"/>
          <p:cNvSpPr/>
          <p:nvPr/>
        </p:nvSpPr>
        <p:spPr>
          <a:xfrm>
            <a:off x="897231" y="4443957"/>
            <a:ext cx="432048" cy="3883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2</a:t>
            </a:r>
            <a:endParaRPr lang="hr-HR" dirty="0"/>
          </a:p>
        </p:txBody>
      </p:sp>
      <p:sp>
        <p:nvSpPr>
          <p:cNvPr id="50" name="Elipsa 49"/>
          <p:cNvSpPr/>
          <p:nvPr/>
        </p:nvSpPr>
        <p:spPr>
          <a:xfrm>
            <a:off x="7776237" y="4469220"/>
            <a:ext cx="432048" cy="388375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6</a:t>
            </a:r>
            <a:endParaRPr lang="hr-HR" dirty="0"/>
          </a:p>
        </p:txBody>
      </p:sp>
      <p:sp>
        <p:nvSpPr>
          <p:cNvPr id="51" name="Elipsa 50"/>
          <p:cNvSpPr/>
          <p:nvPr/>
        </p:nvSpPr>
        <p:spPr>
          <a:xfrm>
            <a:off x="895845" y="4443957"/>
            <a:ext cx="432048" cy="3883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4</a:t>
            </a:r>
          </a:p>
        </p:txBody>
      </p:sp>
      <p:sp>
        <p:nvSpPr>
          <p:cNvPr id="52" name="Elipsa 51"/>
          <p:cNvSpPr/>
          <p:nvPr/>
        </p:nvSpPr>
        <p:spPr>
          <a:xfrm>
            <a:off x="895845" y="4443957"/>
            <a:ext cx="432048" cy="3883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2</a:t>
            </a:r>
            <a:endParaRPr lang="hr-HR" dirty="0"/>
          </a:p>
        </p:txBody>
      </p:sp>
      <p:sp>
        <p:nvSpPr>
          <p:cNvPr id="53" name="Elipsa 52"/>
          <p:cNvSpPr/>
          <p:nvPr/>
        </p:nvSpPr>
        <p:spPr>
          <a:xfrm>
            <a:off x="7779253" y="4467236"/>
            <a:ext cx="432048" cy="388375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8</a:t>
            </a:r>
          </a:p>
        </p:txBody>
      </p:sp>
      <p:sp>
        <p:nvSpPr>
          <p:cNvPr id="54" name="Elipsa 53"/>
          <p:cNvSpPr/>
          <p:nvPr/>
        </p:nvSpPr>
        <p:spPr>
          <a:xfrm>
            <a:off x="7688188" y="4409419"/>
            <a:ext cx="626161" cy="54211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10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616112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0.01505 C 0.0283 -0.04259 0.05678 -0.06968 0.09375 -0.06921 C 0.13056 -0.06875 0.2007 -0.02083 0.22223 -0.01111 " pathEditMode="relative" rAng="0" ptsTypes="aaA">
                                      <p:cBhvr>
                                        <p:cTn id="7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" y="-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44444E-6 C -0.07847 -0.03958 -0.15677 -0.07893 -0.19635 -0.07384 C -0.23594 -0.06875 -0.23056 0.01227 -0.2375 0.03079 " pathEditMode="relative" ptsTypes="aaA">
                                      <p:cBhvr>
                                        <p:cTn id="1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191 0.00116 L 0.36563 0.00116 " pathEditMode="relative" rAng="0" ptsTypes="AA">
                                      <p:cBhvr>
                                        <p:cTn id="16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20988E-6 L 0.58541 0.425 " pathEditMode="relative" rAng="0" ptsTypes="AA">
                                      <p:cBhvr>
                                        <p:cTn id="25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271" y="21235"/>
                                    </p:animMotion>
                                  </p:childTnLst>
                                </p:cTn>
                              </p:par>
                              <p:par>
                                <p:cTn id="25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9.87654E-7 L 0.56962 0.39475 " pathEditMode="relative" rAng="0" ptsTypes="AA">
                                      <p:cBhvr>
                                        <p:cTn id="25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472" y="19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2800" dirty="0" smtClean="0"/>
              <a:t>Koje odrednice ukupnog kretanja stanovništva su se dogodile u Krivom Putu i Medinoj Stazi? </a:t>
            </a:r>
            <a:endParaRPr lang="hr-HR" sz="2800" dirty="0"/>
          </a:p>
        </p:txBody>
      </p:sp>
      <p:sp>
        <p:nvSpPr>
          <p:cNvPr id="5" name="Rezervirano mjesto sadržaja 4"/>
          <p:cNvSpPr>
            <a:spLocks noGrp="1"/>
          </p:cNvSpPr>
          <p:nvPr>
            <p:ph idx="1"/>
          </p:nvPr>
        </p:nvSpPr>
        <p:spPr>
          <a:xfrm>
            <a:off x="457200" y="1563637"/>
            <a:ext cx="3682752" cy="3030985"/>
          </a:xfrm>
        </p:spPr>
        <p:txBody>
          <a:bodyPr/>
          <a:lstStyle/>
          <a:p>
            <a:r>
              <a:rPr lang="hr-HR" dirty="0" smtClean="0"/>
              <a:t>Rađanje</a:t>
            </a:r>
          </a:p>
          <a:p>
            <a:r>
              <a:rPr lang="hr-HR" dirty="0" smtClean="0"/>
              <a:t>Umiranje</a:t>
            </a:r>
          </a:p>
          <a:p>
            <a:r>
              <a:rPr lang="hr-HR" b="1" dirty="0" smtClean="0"/>
              <a:t>Selidba</a:t>
            </a:r>
          </a:p>
          <a:p>
            <a:endParaRPr lang="hr-HR" dirty="0"/>
          </a:p>
        </p:txBody>
      </p:sp>
      <p:sp>
        <p:nvSpPr>
          <p:cNvPr id="7" name="Rounded Rectangle 5"/>
          <p:cNvSpPr/>
          <p:nvPr/>
        </p:nvSpPr>
        <p:spPr>
          <a:xfrm>
            <a:off x="461763" y="3363838"/>
            <a:ext cx="1465200" cy="160889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Rounded Rectangle 6"/>
          <p:cNvSpPr/>
          <p:nvPr/>
        </p:nvSpPr>
        <p:spPr>
          <a:xfrm>
            <a:off x="2241877" y="3363838"/>
            <a:ext cx="1466027" cy="1608898"/>
          </a:xfrm>
          <a:prstGeom prst="round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Strelica udesno 8"/>
          <p:cNvSpPr/>
          <p:nvPr/>
        </p:nvSpPr>
        <p:spPr>
          <a:xfrm>
            <a:off x="1547664" y="3867894"/>
            <a:ext cx="1152128" cy="576064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 w="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Rezervirano mjesto sadržaja 4"/>
          <p:cNvSpPr txBox="1">
            <a:spLocks/>
          </p:cNvSpPr>
          <p:nvPr/>
        </p:nvSpPr>
        <p:spPr>
          <a:xfrm>
            <a:off x="4157003" y="1730175"/>
            <a:ext cx="4406319" cy="3242561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b="1" dirty="0" smtClean="0"/>
              <a:t>Kuda su se stanovnici Krivog puta i Medine staze selili?</a:t>
            </a:r>
          </a:p>
          <a:p>
            <a:r>
              <a:rPr lang="hr-HR" dirty="0" smtClean="0"/>
              <a:t>U susjedno mjesto</a:t>
            </a:r>
          </a:p>
          <a:p>
            <a:r>
              <a:rPr lang="hr-HR" dirty="0" smtClean="0"/>
              <a:t>U drugu državu</a:t>
            </a:r>
          </a:p>
          <a:p>
            <a:endParaRPr lang="hr-HR" dirty="0" smtClean="0"/>
          </a:p>
          <a:p>
            <a:r>
              <a:rPr lang="hr-HR" b="1" dirty="0" smtClean="0"/>
              <a:t>Zašto su se selili?</a:t>
            </a:r>
          </a:p>
          <a:p>
            <a:r>
              <a:rPr lang="hr-HR" dirty="0" smtClean="0"/>
              <a:t>Udaja-ženidba</a:t>
            </a:r>
          </a:p>
          <a:p>
            <a:r>
              <a:rPr lang="hr-HR" dirty="0" smtClean="0"/>
              <a:t>Nepogode (požar)</a:t>
            </a:r>
          </a:p>
          <a:p>
            <a:r>
              <a:rPr lang="hr-HR" dirty="0" smtClean="0"/>
              <a:t>Posao, bolji životni uvjeti</a:t>
            </a:r>
          </a:p>
          <a:p>
            <a:endParaRPr lang="hr-HR" dirty="0"/>
          </a:p>
        </p:txBody>
      </p:sp>
      <p:pic>
        <p:nvPicPr>
          <p:cNvPr id="11" name="Picture 12" descr="C:\Users\Svjetlana\AppData\Local\Microsoft\Windows\Temporary Internet Files\Content.IE5\0MWS68IU\MM900178249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145" y="3449590"/>
            <a:ext cx="1223885" cy="1223885"/>
          </a:xfrm>
          <a:prstGeom prst="rect">
            <a:avLst/>
          </a:prstGeom>
          <a:noFill/>
        </p:spPr>
      </p:pic>
      <p:pic>
        <p:nvPicPr>
          <p:cNvPr id="12" name="Picture 2" descr="C:\Users\Svjetlana\AppData\Local\Microsoft\Windows\Temporary Internet Files\Content.IE5\LP68KNRA\MC900078843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8416" y="3449590"/>
            <a:ext cx="1853857" cy="1446851"/>
          </a:xfrm>
          <a:prstGeom prst="rect">
            <a:avLst/>
          </a:prstGeom>
          <a:noFill/>
        </p:spPr>
      </p:pic>
      <p:pic>
        <p:nvPicPr>
          <p:cNvPr id="13" name="Picture 11" descr="C:\Program Files\Microsoft Office\MEDIA\CAGCAT10\j0185604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30613" y="3462432"/>
            <a:ext cx="1169179" cy="1170337"/>
          </a:xfrm>
          <a:prstGeom prst="rect">
            <a:avLst/>
          </a:prstGeom>
          <a:noFill/>
        </p:spPr>
      </p:pic>
      <p:pic>
        <p:nvPicPr>
          <p:cNvPr id="14" name="Picture 10" descr="C:\Users\Svjetlana\AppData\Local\Microsoft\Windows\Temporary Internet Files\Content.IE5\0MWS68IU\MM900236357[1]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28795" y="3575143"/>
            <a:ext cx="763471" cy="1039620"/>
          </a:xfrm>
          <a:prstGeom prst="rect">
            <a:avLst/>
          </a:prstGeom>
          <a:noFill/>
        </p:spPr>
      </p:pic>
      <p:pic>
        <p:nvPicPr>
          <p:cNvPr id="15" name="Picture 7" descr="http://cdn.scratch.mit.edu/static/site/projects/thumbnails/85/8537.pn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8125" t="10417" r="28124" b="12499"/>
          <a:stretch>
            <a:fillRect/>
          </a:stretch>
        </p:blipFill>
        <p:spPr bwMode="auto">
          <a:xfrm>
            <a:off x="781507" y="3748673"/>
            <a:ext cx="836869" cy="1105862"/>
          </a:xfrm>
          <a:prstGeom prst="rect">
            <a:avLst/>
          </a:prstGeom>
          <a:noFill/>
        </p:spPr>
      </p:pic>
      <p:pic>
        <p:nvPicPr>
          <p:cNvPr id="16" name="Picture 12" descr="C:\Users\Svjetlana\AppData\Local\Microsoft\Windows\Temporary Internet Files\Content.IE5\0MWS68IU\MM900178249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10021" y="3435976"/>
            <a:ext cx="704742" cy="704742"/>
          </a:xfrm>
          <a:prstGeom prst="rect">
            <a:avLst/>
          </a:prstGeom>
          <a:noFill/>
        </p:spPr>
      </p:pic>
      <p:pic>
        <p:nvPicPr>
          <p:cNvPr id="17" name="Slika 16" descr="File:Factory 1b.svg - Wikimedia Commons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05272" y="3658876"/>
            <a:ext cx="1321116" cy="1086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58060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/>
          <p:cNvSpPr/>
          <p:nvPr/>
        </p:nvSpPr>
        <p:spPr>
          <a:xfrm>
            <a:off x="3419872" y="1635490"/>
            <a:ext cx="2232248" cy="1728192"/>
          </a:xfrm>
          <a:prstGeom prst="rect">
            <a:avLst/>
          </a:prstGeom>
          <a:solidFill>
            <a:srgbClr val="9BBB59"/>
          </a:solidFill>
          <a:ln w="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 smtClean="0"/>
              <a:t>Selidbena promjena broja stanovnika</a:t>
            </a:r>
            <a:endParaRPr lang="hr-HR" b="1" dirty="0"/>
          </a:p>
        </p:txBody>
      </p:sp>
      <p:sp>
        <p:nvSpPr>
          <p:cNvPr id="5" name="Pravokutnik 4"/>
          <p:cNvSpPr/>
          <p:nvPr/>
        </p:nvSpPr>
        <p:spPr>
          <a:xfrm>
            <a:off x="539552" y="1635490"/>
            <a:ext cx="2232248" cy="1728192"/>
          </a:xfrm>
          <a:prstGeom prst="rect">
            <a:avLst/>
          </a:prstGeom>
          <a:solidFill>
            <a:srgbClr val="4F81BD"/>
          </a:solidFill>
          <a:ln w="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/>
              <a:t>Prirodna promjena broja stanovnika</a:t>
            </a:r>
          </a:p>
        </p:txBody>
      </p:sp>
      <p:sp>
        <p:nvSpPr>
          <p:cNvPr id="6" name="Pravokutnik 5"/>
          <p:cNvSpPr/>
          <p:nvPr/>
        </p:nvSpPr>
        <p:spPr>
          <a:xfrm>
            <a:off x="6300192" y="1635490"/>
            <a:ext cx="2232248" cy="172819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 smtClean="0"/>
              <a:t>Ukupna promjena broja stanovnika</a:t>
            </a:r>
            <a:endParaRPr lang="hr-HR" b="1" dirty="0"/>
          </a:p>
        </p:txBody>
      </p:sp>
      <p:sp>
        <p:nvSpPr>
          <p:cNvPr id="9" name="Plus 8"/>
          <p:cNvSpPr/>
          <p:nvPr/>
        </p:nvSpPr>
        <p:spPr>
          <a:xfrm>
            <a:off x="2810390" y="2247558"/>
            <a:ext cx="570892" cy="504056"/>
          </a:xfrm>
          <a:prstGeom prst="mathPlus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Jednako 9"/>
          <p:cNvSpPr/>
          <p:nvPr/>
        </p:nvSpPr>
        <p:spPr>
          <a:xfrm>
            <a:off x="5724128" y="2319566"/>
            <a:ext cx="504056" cy="360040"/>
          </a:xfrm>
          <a:prstGeom prst="mathEqual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6757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6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Migracije (selidbe)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Prostorna kretanja stanovništva</a:t>
            </a:r>
          </a:p>
          <a:p>
            <a:r>
              <a:rPr lang="hr-HR" dirty="0" smtClean="0"/>
              <a:t>Trajnija promjena mjesta stalnog boravka</a:t>
            </a:r>
          </a:p>
          <a:p>
            <a:pPr marL="0" indent="0">
              <a:buNone/>
            </a:pPr>
            <a:endParaRPr lang="hr-HR" dirty="0"/>
          </a:p>
        </p:txBody>
      </p:sp>
      <p:sp>
        <p:nvSpPr>
          <p:cNvPr id="4" name="Pravokutnik 3"/>
          <p:cNvSpPr/>
          <p:nvPr/>
        </p:nvSpPr>
        <p:spPr>
          <a:xfrm>
            <a:off x="3275856" y="2923114"/>
            <a:ext cx="2232248" cy="1728192"/>
          </a:xfrm>
          <a:prstGeom prst="rect">
            <a:avLst/>
          </a:prstGeom>
          <a:solidFill>
            <a:srgbClr val="9BBB59"/>
          </a:solidFill>
          <a:ln w="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 smtClean="0"/>
              <a:t>Migranti – stanovništvo koje se seli</a:t>
            </a:r>
            <a:endParaRPr lang="hr-HR" b="1" dirty="0"/>
          </a:p>
        </p:txBody>
      </p:sp>
      <p:sp>
        <p:nvSpPr>
          <p:cNvPr id="5" name="Pravokutnik 4"/>
          <p:cNvSpPr/>
          <p:nvPr/>
        </p:nvSpPr>
        <p:spPr>
          <a:xfrm>
            <a:off x="750404" y="2958654"/>
            <a:ext cx="1661356" cy="1728192"/>
          </a:xfrm>
          <a:prstGeom prst="rect">
            <a:avLst/>
          </a:prstGeom>
          <a:solidFill>
            <a:srgbClr val="9BBB59"/>
          </a:solidFill>
          <a:ln w="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 smtClean="0"/>
              <a:t>Useljenici (imigranti)</a:t>
            </a:r>
            <a:endParaRPr lang="hr-HR" b="1" dirty="0"/>
          </a:p>
        </p:txBody>
      </p:sp>
      <p:sp>
        <p:nvSpPr>
          <p:cNvPr id="7" name="Strelica udesno 6"/>
          <p:cNvSpPr/>
          <p:nvPr/>
        </p:nvSpPr>
        <p:spPr>
          <a:xfrm>
            <a:off x="2519772" y="3579862"/>
            <a:ext cx="648072" cy="576064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 w="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Strelica udesno 7"/>
          <p:cNvSpPr/>
          <p:nvPr/>
        </p:nvSpPr>
        <p:spPr>
          <a:xfrm>
            <a:off x="5645150" y="3499178"/>
            <a:ext cx="648072" cy="576064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 w="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Pravokutnik 8"/>
          <p:cNvSpPr/>
          <p:nvPr/>
        </p:nvSpPr>
        <p:spPr>
          <a:xfrm>
            <a:off x="6430268" y="2945283"/>
            <a:ext cx="1661356" cy="1728192"/>
          </a:xfrm>
          <a:prstGeom prst="rect">
            <a:avLst/>
          </a:prstGeom>
          <a:solidFill>
            <a:srgbClr val="9BBB59"/>
          </a:solidFill>
          <a:ln w="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 smtClean="0"/>
              <a:t>Iseljenici (emigranti)</a:t>
            </a:r>
            <a:endParaRPr lang="hr-HR" b="1" dirty="0"/>
          </a:p>
        </p:txBody>
      </p:sp>
    </p:spTree>
    <p:extLst>
      <p:ext uri="{BB962C8B-B14F-4D97-AF65-F5344CB8AC3E}">
        <p14:creationId xmlns:p14="http://schemas.microsoft.com/office/powerpoint/2010/main" xmlns="" val="1331321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Selidbena promjena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400" dirty="0"/>
              <a:t>R</a:t>
            </a:r>
            <a:r>
              <a:rPr lang="hr-HR" sz="2400" dirty="0" smtClean="0"/>
              <a:t>azlika </a:t>
            </a:r>
            <a:r>
              <a:rPr lang="hr-HR" sz="2400" dirty="0"/>
              <a:t>između broja </a:t>
            </a:r>
            <a:r>
              <a:rPr lang="hr-HR" sz="2400" dirty="0" smtClean="0"/>
              <a:t>useljenih </a:t>
            </a:r>
            <a:r>
              <a:rPr lang="hr-HR" sz="2400" dirty="0"/>
              <a:t>(imigranata) i iseljenih (emigranata) stanovnika na nekom području u određenom razdoblju. </a:t>
            </a:r>
          </a:p>
        </p:txBody>
      </p:sp>
      <p:sp>
        <p:nvSpPr>
          <p:cNvPr id="7" name="Pravokutnik 6"/>
          <p:cNvSpPr/>
          <p:nvPr/>
        </p:nvSpPr>
        <p:spPr>
          <a:xfrm>
            <a:off x="1691680" y="3003798"/>
            <a:ext cx="1661356" cy="765224"/>
          </a:xfrm>
          <a:prstGeom prst="rect">
            <a:avLst/>
          </a:prstGeom>
          <a:solidFill>
            <a:srgbClr val="9BBB59"/>
          </a:solidFill>
          <a:ln w="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 smtClean="0"/>
              <a:t>Useljavanje (imigracija)</a:t>
            </a:r>
            <a:endParaRPr lang="hr-HR" b="1" dirty="0"/>
          </a:p>
        </p:txBody>
      </p:sp>
      <p:sp>
        <p:nvSpPr>
          <p:cNvPr id="8" name="Pravokutnik 7"/>
          <p:cNvSpPr/>
          <p:nvPr/>
        </p:nvSpPr>
        <p:spPr>
          <a:xfrm>
            <a:off x="3851920" y="3003798"/>
            <a:ext cx="1661356" cy="765224"/>
          </a:xfrm>
          <a:prstGeom prst="rect">
            <a:avLst/>
          </a:prstGeom>
          <a:solidFill>
            <a:srgbClr val="9BBB59"/>
          </a:solidFill>
          <a:ln w="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/>
              <a:t>I</a:t>
            </a:r>
            <a:r>
              <a:rPr lang="hr-HR" b="1" dirty="0" smtClean="0"/>
              <a:t>seljavanje (emigracija)</a:t>
            </a:r>
            <a:endParaRPr lang="hr-HR" b="1" dirty="0"/>
          </a:p>
        </p:txBody>
      </p:sp>
      <p:sp>
        <p:nvSpPr>
          <p:cNvPr id="9" name="Pravokutnik 8"/>
          <p:cNvSpPr/>
          <p:nvPr/>
        </p:nvSpPr>
        <p:spPr>
          <a:xfrm>
            <a:off x="6012160" y="3003798"/>
            <a:ext cx="1661356" cy="765224"/>
          </a:xfrm>
          <a:prstGeom prst="rect">
            <a:avLst/>
          </a:prstGeom>
          <a:solidFill>
            <a:srgbClr val="9BBB59"/>
          </a:solidFill>
          <a:ln w="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 smtClean="0"/>
              <a:t>Selidbeni porast</a:t>
            </a:r>
            <a:endParaRPr lang="hr-HR" b="1" dirty="0"/>
          </a:p>
        </p:txBody>
      </p:sp>
      <p:sp>
        <p:nvSpPr>
          <p:cNvPr id="10" name="Pravokutnik 9"/>
          <p:cNvSpPr/>
          <p:nvPr/>
        </p:nvSpPr>
        <p:spPr>
          <a:xfrm>
            <a:off x="1691680" y="3927302"/>
            <a:ext cx="1661356" cy="765224"/>
          </a:xfrm>
          <a:prstGeom prst="rect">
            <a:avLst/>
          </a:prstGeom>
          <a:solidFill>
            <a:srgbClr val="9BBB59"/>
          </a:solidFill>
          <a:ln w="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/>
              <a:t>I</a:t>
            </a:r>
            <a:r>
              <a:rPr lang="hr-HR" b="1" dirty="0" smtClean="0"/>
              <a:t>seljavanje (emigracija)</a:t>
            </a:r>
            <a:endParaRPr lang="hr-HR" b="1" dirty="0"/>
          </a:p>
        </p:txBody>
      </p:sp>
      <p:sp>
        <p:nvSpPr>
          <p:cNvPr id="11" name="Pravokutnik 10"/>
          <p:cNvSpPr/>
          <p:nvPr/>
        </p:nvSpPr>
        <p:spPr>
          <a:xfrm>
            <a:off x="3851920" y="3927302"/>
            <a:ext cx="1661356" cy="765224"/>
          </a:xfrm>
          <a:prstGeom prst="rect">
            <a:avLst/>
          </a:prstGeom>
          <a:solidFill>
            <a:srgbClr val="9BBB59"/>
          </a:solidFill>
          <a:ln w="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 smtClean="0"/>
              <a:t>Useljavanje (imigracija)</a:t>
            </a:r>
            <a:endParaRPr lang="hr-HR" b="1" dirty="0"/>
          </a:p>
        </p:txBody>
      </p:sp>
      <p:sp>
        <p:nvSpPr>
          <p:cNvPr id="12" name="Pravokutnik 11"/>
          <p:cNvSpPr/>
          <p:nvPr/>
        </p:nvSpPr>
        <p:spPr>
          <a:xfrm>
            <a:off x="6006988" y="3962708"/>
            <a:ext cx="1661356" cy="765224"/>
          </a:xfrm>
          <a:prstGeom prst="rect">
            <a:avLst/>
          </a:prstGeom>
          <a:solidFill>
            <a:srgbClr val="9BBB59"/>
          </a:solidFill>
          <a:ln w="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/>
              <a:t>Selidbeni </a:t>
            </a:r>
            <a:r>
              <a:rPr lang="hr-HR" b="1" dirty="0" smtClean="0"/>
              <a:t>pad</a:t>
            </a:r>
            <a:endParaRPr lang="hr-HR" b="1" dirty="0"/>
          </a:p>
        </p:txBody>
      </p:sp>
      <p:sp>
        <p:nvSpPr>
          <p:cNvPr id="14" name="L-oblik 13"/>
          <p:cNvSpPr/>
          <p:nvPr/>
        </p:nvSpPr>
        <p:spPr>
          <a:xfrm rot="13889872">
            <a:off x="3272383" y="3178531"/>
            <a:ext cx="466578" cy="449696"/>
          </a:xfrm>
          <a:prstGeom prst="corner">
            <a:avLst>
              <a:gd name="adj1" fmla="val 22125"/>
              <a:gd name="adj2" fmla="val 20060"/>
            </a:avLst>
          </a:prstGeom>
          <a:solidFill>
            <a:schemeClr val="accent2">
              <a:lumMod val="60000"/>
              <a:lumOff val="40000"/>
            </a:schemeClr>
          </a:solidFill>
          <a:ln w="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5" name="Urezana strelica udesno 14"/>
          <p:cNvSpPr/>
          <p:nvPr/>
        </p:nvSpPr>
        <p:spPr>
          <a:xfrm>
            <a:off x="5508104" y="3153971"/>
            <a:ext cx="504056" cy="432048"/>
          </a:xfrm>
          <a:prstGeom prst="notchedRightArrow">
            <a:avLst/>
          </a:prstGeom>
          <a:solidFill>
            <a:schemeClr val="accent2">
              <a:lumMod val="60000"/>
              <a:lumOff val="40000"/>
            </a:schemeClr>
          </a:solidFill>
          <a:ln w="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  <p:sp>
        <p:nvSpPr>
          <p:cNvPr id="16" name="L-oblik 15"/>
          <p:cNvSpPr/>
          <p:nvPr/>
        </p:nvSpPr>
        <p:spPr>
          <a:xfrm rot="13889872">
            <a:off x="3256917" y="4077259"/>
            <a:ext cx="466578" cy="449696"/>
          </a:xfrm>
          <a:prstGeom prst="corner">
            <a:avLst>
              <a:gd name="adj1" fmla="val 22125"/>
              <a:gd name="adj2" fmla="val 20060"/>
            </a:avLst>
          </a:prstGeom>
          <a:solidFill>
            <a:schemeClr val="accent2">
              <a:lumMod val="60000"/>
              <a:lumOff val="40000"/>
            </a:schemeClr>
          </a:solidFill>
          <a:ln w="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7" name="Urezana strelica udesno 16"/>
          <p:cNvSpPr/>
          <p:nvPr/>
        </p:nvSpPr>
        <p:spPr>
          <a:xfrm>
            <a:off x="5508104" y="4117192"/>
            <a:ext cx="504056" cy="432048"/>
          </a:xfrm>
          <a:prstGeom prst="notchedRightArrow">
            <a:avLst/>
          </a:prstGeom>
          <a:solidFill>
            <a:schemeClr val="accent2">
              <a:lumMod val="60000"/>
              <a:lumOff val="40000"/>
            </a:schemeClr>
          </a:solidFill>
          <a:ln w="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4577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  <p:bldP spid="7" grpId="1" animBg="1"/>
      <p:bldP spid="8" grpId="0" animBg="1"/>
      <p:bldP spid="9" grpId="0" animBg="1"/>
      <p:bldP spid="10" grpId="0" animBg="1"/>
      <p:bldP spid="10" grpId="1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teksta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hr-HR" dirty="0" smtClean="0"/>
              <a:t>Potisni čimbenici	</a:t>
            </a:r>
            <a:endParaRPr lang="hr-HR" dirty="0"/>
          </a:p>
        </p:txBody>
      </p:sp>
      <p:sp>
        <p:nvSpPr>
          <p:cNvPr id="5" name="Rezervirano mjesto sadržaja 4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3388866"/>
          </a:xfrm>
        </p:spPr>
        <p:txBody>
          <a:bodyPr>
            <a:normAutofit fontScale="85000" lnSpcReduction="20000"/>
          </a:bodyPr>
          <a:lstStyle/>
          <a:p>
            <a:r>
              <a:rPr lang="hr-HR" dirty="0" smtClean="0"/>
              <a:t>Potiču ljude na odseljavanje</a:t>
            </a:r>
          </a:p>
          <a:p>
            <a:endParaRPr lang="hr-HR" dirty="0"/>
          </a:p>
          <a:p>
            <a:r>
              <a:rPr lang="hr-HR" dirty="0"/>
              <a:t>prirodne katastrofe (potresi, poplave, epidemije i dr</a:t>
            </a:r>
            <a:r>
              <a:rPr lang="hr-HR" dirty="0" smtClean="0"/>
              <a:t>.) </a:t>
            </a:r>
          </a:p>
          <a:p>
            <a:r>
              <a:rPr lang="hr-HR" dirty="0"/>
              <a:t>k</a:t>
            </a:r>
            <a:r>
              <a:rPr lang="hr-HR" dirty="0" smtClean="0"/>
              <a:t>limatske promjene</a:t>
            </a:r>
          </a:p>
          <a:p>
            <a:r>
              <a:rPr lang="hr-HR" dirty="0" smtClean="0"/>
              <a:t>ratovi </a:t>
            </a:r>
          </a:p>
          <a:p>
            <a:r>
              <a:rPr lang="hr-HR" dirty="0" smtClean="0"/>
              <a:t>vjerska </a:t>
            </a:r>
            <a:r>
              <a:rPr lang="hr-HR" dirty="0"/>
              <a:t>i nacionalna </a:t>
            </a:r>
            <a:r>
              <a:rPr lang="hr-HR" dirty="0" smtClean="0"/>
              <a:t>nesnošljivost </a:t>
            </a:r>
          </a:p>
          <a:p>
            <a:r>
              <a:rPr lang="hr-HR" dirty="0" smtClean="0"/>
              <a:t>politička nestabilnost</a:t>
            </a:r>
          </a:p>
          <a:p>
            <a:r>
              <a:rPr lang="hr-HR" dirty="0" smtClean="0"/>
              <a:t>nezaposlenost</a:t>
            </a:r>
          </a:p>
          <a:p>
            <a:r>
              <a:rPr lang="hr-HR" dirty="0" smtClean="0"/>
              <a:t>neimaština </a:t>
            </a:r>
            <a:r>
              <a:rPr lang="hr-HR" dirty="0"/>
              <a:t>i drugi teški uvjeti </a:t>
            </a:r>
            <a:r>
              <a:rPr lang="hr-HR" dirty="0" smtClean="0"/>
              <a:t>življenja</a:t>
            </a:r>
            <a:endParaRPr lang="hr-HR" dirty="0"/>
          </a:p>
        </p:txBody>
      </p:sp>
      <p:sp>
        <p:nvSpPr>
          <p:cNvPr id="6" name="Rezervirano mjesto teksta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hr-HR" dirty="0" smtClean="0"/>
              <a:t>Privlačni čimbenici</a:t>
            </a:r>
            <a:endParaRPr lang="hr-HR" dirty="0"/>
          </a:p>
        </p:txBody>
      </p:sp>
      <p:sp>
        <p:nvSpPr>
          <p:cNvPr id="7" name="Rezervirano mjesto sadržaja 6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3244850"/>
          </a:xfrm>
        </p:spPr>
        <p:txBody>
          <a:bodyPr>
            <a:normAutofit/>
          </a:bodyPr>
          <a:lstStyle/>
          <a:p>
            <a:r>
              <a:rPr lang="hr-HR" dirty="0" smtClean="0"/>
              <a:t>Potiču ljude na doseljavanje</a:t>
            </a:r>
          </a:p>
          <a:p>
            <a:endParaRPr lang="hr-HR" dirty="0"/>
          </a:p>
          <a:p>
            <a:r>
              <a:rPr lang="hr-HR" dirty="0"/>
              <a:t>mogućnosti zapošljavanja i bolja </a:t>
            </a:r>
            <a:r>
              <a:rPr lang="hr-HR" dirty="0" smtClean="0"/>
              <a:t>zarada</a:t>
            </a:r>
          </a:p>
          <a:p>
            <a:r>
              <a:rPr lang="hr-HR" dirty="0" smtClean="0"/>
              <a:t>slobodno </a:t>
            </a:r>
            <a:r>
              <a:rPr lang="hr-HR" dirty="0"/>
              <a:t>i snošljivo </a:t>
            </a:r>
            <a:r>
              <a:rPr lang="hr-HR" dirty="0" smtClean="0"/>
              <a:t>društvo </a:t>
            </a:r>
          </a:p>
          <a:p>
            <a:r>
              <a:rPr lang="hr-HR" dirty="0" smtClean="0"/>
              <a:t>politička </a:t>
            </a:r>
            <a:r>
              <a:rPr lang="hr-HR" dirty="0"/>
              <a:t>stabilnost </a:t>
            </a:r>
            <a:r>
              <a:rPr lang="hr-HR" dirty="0" smtClean="0"/>
              <a:t> </a:t>
            </a:r>
          </a:p>
          <a:p>
            <a:r>
              <a:rPr lang="hr-HR" dirty="0" smtClean="0"/>
              <a:t>bolji </a:t>
            </a:r>
            <a:r>
              <a:rPr lang="hr-HR" dirty="0"/>
              <a:t>uvjeti življenja </a:t>
            </a:r>
          </a:p>
        </p:txBody>
      </p:sp>
      <p:sp>
        <p:nvSpPr>
          <p:cNvPr id="2" name="Naslov 1"/>
          <p:cNvSpPr>
            <a:spLocks noGrp="1"/>
          </p:cNvSpPr>
          <p:nvPr>
            <p:ph type="title" idx="4294967295"/>
          </p:nvPr>
        </p:nvSpPr>
        <p:spPr>
          <a:xfrm>
            <a:off x="450603" y="867210"/>
            <a:ext cx="8229600" cy="288058"/>
          </a:xfrm>
        </p:spPr>
        <p:txBody>
          <a:bodyPr>
            <a:noAutofit/>
          </a:bodyPr>
          <a:lstStyle/>
          <a:p>
            <a:r>
              <a:rPr lang="hr-HR" sz="3200" dirty="0" smtClean="0"/>
              <a:t>Uzroci migracija</a:t>
            </a:r>
            <a:endParaRPr lang="hr-HR" sz="3200" dirty="0"/>
          </a:p>
        </p:txBody>
      </p:sp>
      <p:pic>
        <p:nvPicPr>
          <p:cNvPr id="11" name="Slika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05753" y="1337923"/>
            <a:ext cx="2372883" cy="1779662"/>
          </a:xfrm>
          <a:prstGeom prst="rect">
            <a:avLst/>
          </a:prstGeom>
        </p:spPr>
      </p:pic>
      <p:pic>
        <p:nvPicPr>
          <p:cNvPr id="12" name="Slika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56176" y="3222507"/>
            <a:ext cx="2634996" cy="1755978"/>
          </a:xfrm>
          <a:prstGeom prst="rect">
            <a:avLst/>
          </a:prstGeom>
        </p:spPr>
      </p:pic>
      <p:pic>
        <p:nvPicPr>
          <p:cNvPr id="13" name="Slika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323" t="2544" r="323" b="8182"/>
          <a:stretch/>
        </p:blipFill>
        <p:spPr>
          <a:xfrm>
            <a:off x="4439818" y="2635903"/>
            <a:ext cx="1564413" cy="2100377"/>
          </a:xfrm>
          <a:prstGeom prst="rect">
            <a:avLst/>
          </a:prstGeom>
        </p:spPr>
      </p:pic>
      <p:pic>
        <p:nvPicPr>
          <p:cNvPr id="14" name="Slika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03770" y="1275606"/>
            <a:ext cx="2011928" cy="1240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52427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  <p:bldP spid="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843558"/>
            <a:ext cx="4536504" cy="3904063"/>
          </a:xfrm>
          <a:prstGeom prst="rect">
            <a:avLst/>
          </a:prstGeom>
        </p:spPr>
      </p:pic>
      <p:sp>
        <p:nvSpPr>
          <p:cNvPr id="7" name="Naslov 1"/>
          <p:cNvSpPr txBox="1">
            <a:spLocks/>
          </p:cNvSpPr>
          <p:nvPr/>
        </p:nvSpPr>
        <p:spPr>
          <a:xfrm>
            <a:off x="4929316" y="3412614"/>
            <a:ext cx="3888432" cy="17281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2800" dirty="0" smtClean="0"/>
              <a:t>Najvažniji uzrok migracija u današnjem svijetu je gospodarski.</a:t>
            </a:r>
            <a:endParaRPr lang="hr-HR" sz="2800" dirty="0"/>
          </a:p>
        </p:txBody>
      </p:sp>
      <p:pic>
        <p:nvPicPr>
          <p:cNvPr id="8" name="Picture 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42304" y="843558"/>
            <a:ext cx="3878168" cy="269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29316" y="854968"/>
            <a:ext cx="4035620" cy="2679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07079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23528" y="1005770"/>
            <a:ext cx="2664296" cy="3816424"/>
          </a:xfrm>
        </p:spPr>
        <p:txBody>
          <a:bodyPr>
            <a:noAutofit/>
          </a:bodyPr>
          <a:lstStyle/>
          <a:p>
            <a:r>
              <a:rPr lang="hr-HR" sz="2800" i="1" dirty="0">
                <a:hlinkClick r:id="rId3"/>
              </a:rPr>
              <a:t>K</a:t>
            </a:r>
            <a:r>
              <a:rPr lang="hr-HR" sz="2800" i="1" dirty="0" smtClean="0">
                <a:hlinkClick r:id="rId3"/>
              </a:rPr>
              <a:t>oje </a:t>
            </a:r>
            <a:r>
              <a:rPr lang="hr-HR" sz="2800" i="1" dirty="0">
                <a:hlinkClick r:id="rId3"/>
              </a:rPr>
              <a:t>države </a:t>
            </a:r>
            <a:r>
              <a:rPr lang="hr-HR" sz="2800" i="1" dirty="0"/>
              <a:t>imaju najviše useljenika iz drugih država </a:t>
            </a:r>
            <a:r>
              <a:rPr lang="hr-HR" sz="2800" i="1" dirty="0" smtClean="0"/>
              <a:t>svijeta? </a:t>
            </a:r>
            <a:r>
              <a:rPr lang="hr-HR" sz="2800" i="1" dirty="0"/>
              <a:t>Istražite razloge migracija. </a:t>
            </a:r>
            <a:endParaRPr lang="hr-HR" sz="2800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 rotWithShape="1">
          <a:blip r:embed="rId4" cstate="print"/>
          <a:srcRect r="4662"/>
          <a:stretch/>
        </p:blipFill>
        <p:spPr>
          <a:xfrm>
            <a:off x="3131840" y="771550"/>
            <a:ext cx="5832648" cy="4029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39721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>
            <a:lumMod val="60000"/>
            <a:lumOff val="40000"/>
          </a:schemeClr>
        </a:solidFill>
        <a:ln w="0" cmpd="sng"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2103</TotalTime>
  <Words>517</Words>
  <Application>Microsoft Office PowerPoint</Application>
  <PresentationFormat>On-screen Show (16:9)</PresentationFormat>
  <Paragraphs>132</Paragraphs>
  <Slides>16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Migracije</vt:lpstr>
      <vt:lpstr>Slide 2</vt:lpstr>
      <vt:lpstr>Koje odrednice ukupnog kretanja stanovništva su se dogodile u Krivom Putu i Medinoj Stazi? </vt:lpstr>
      <vt:lpstr>Slide 4</vt:lpstr>
      <vt:lpstr>Migracije (selidbe)</vt:lpstr>
      <vt:lpstr>Selidbena promjena</vt:lpstr>
      <vt:lpstr>Uzroci migracija</vt:lpstr>
      <vt:lpstr>Slide 8</vt:lpstr>
      <vt:lpstr>Koje države imaju najviše useljenika iz drugih država svijeta? Istražite razloge migracija. </vt:lpstr>
      <vt:lpstr>Posljedica migracije - gubitak broja stanovništva u nekom području iseljavanja, a porast broja stanovnika na nekom području useljavanja.  </vt:lpstr>
      <vt:lpstr>19. i 20. stoljeće – najveće migracije u povijesti: stanovništvo Starog svijeta seli u Novi svijet </vt:lpstr>
      <vt:lpstr>Vrste migracija</vt:lpstr>
      <vt:lpstr>Ponavljanje</vt:lpstr>
      <vt:lpstr>Slide 14</vt:lpstr>
      <vt:lpstr>Imenujte vrste migracija koje u shemi nedostaju.</vt:lpstr>
      <vt:lpstr>Hvala na pažnji!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jloncar</dc:creator>
  <cp:lastModifiedBy>sbakar</cp:lastModifiedBy>
  <cp:revision>38</cp:revision>
  <dcterms:created xsi:type="dcterms:W3CDTF">2019-03-27T12:00:31Z</dcterms:created>
  <dcterms:modified xsi:type="dcterms:W3CDTF">2021-03-01T12:41:00Z</dcterms:modified>
</cp:coreProperties>
</file>